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4" r:id="rId2"/>
    <p:sldId id="338" r:id="rId3"/>
    <p:sldId id="341" r:id="rId4"/>
    <p:sldId id="326" r:id="rId5"/>
    <p:sldId id="339" r:id="rId6"/>
    <p:sldId id="343" r:id="rId7"/>
    <p:sldId id="342" r:id="rId8"/>
    <p:sldId id="355" r:id="rId9"/>
    <p:sldId id="346" r:id="rId10"/>
    <p:sldId id="347" r:id="rId11"/>
    <p:sldId id="349" r:id="rId12"/>
    <p:sldId id="350" r:id="rId13"/>
    <p:sldId id="328" r:id="rId14"/>
    <p:sldId id="365" r:id="rId15"/>
    <p:sldId id="363" r:id="rId16"/>
    <p:sldId id="280" r:id="rId17"/>
    <p:sldId id="264" r:id="rId18"/>
    <p:sldId id="364" r:id="rId19"/>
    <p:sldId id="367" r:id="rId20"/>
    <p:sldId id="368" r:id="rId21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C9C5B9-5BC1-D092-4EEF-6B1ABCA4506E}" v="214" dt="2024-09-27T05:35:36.5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5" d="100"/>
        <a:sy n="115" d="100"/>
      </p:scale>
      <p:origin x="0" y="-60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53942C-FFA4-2102-3706-AF9191019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DFCF612-12F5-9199-7BF6-F5F74D4C5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023548-E024-854B-061E-BEBDE9E58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25979-2604-4E7F-8B70-9CFB2E62C5F9}" type="datetimeFigureOut">
              <a:rPr lang="en-CH" smtClean="0"/>
              <a:t>25/04/2025</a:t>
            </a:fld>
            <a:endParaRPr lang="en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425F6B-DE8C-F6E4-CC3B-3A7475CA9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EC9AB3-43FD-17E7-3280-4602B9DA4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0EB9-7D7A-41E1-BD08-C4391940B7E8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6038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E92C58-0103-0D90-FBC9-BD031184F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9F96519-7798-A6E7-938D-0F88097FC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F4BC61-9C75-A0F6-6014-6E32AB65B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25979-2604-4E7F-8B70-9CFB2E62C5F9}" type="datetimeFigureOut">
              <a:rPr lang="en-CH" smtClean="0"/>
              <a:t>25/04/2025</a:t>
            </a:fld>
            <a:endParaRPr lang="en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CDFDFB-5850-DCBD-C569-C7EF6F2B2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8560B7-58A1-01E7-7E14-5FB78EE98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0EB9-7D7A-41E1-BD08-C4391940B7E8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520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2BEBAEB-B252-B5DF-A312-ED8E598055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FAAC130-79CE-78AF-4A7C-2597EE8FA4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8414C1-2DF1-487B-2ED0-2827F116C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25979-2604-4E7F-8B70-9CFB2E62C5F9}" type="datetimeFigureOut">
              <a:rPr lang="en-CH" smtClean="0"/>
              <a:t>25/04/2025</a:t>
            </a:fld>
            <a:endParaRPr lang="en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65B1E9-98B1-3F1B-2762-B5AE3B4F3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2500D4-439A-5576-B2FD-95DEB72CF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0EB9-7D7A-41E1-BD08-C4391940B7E8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01486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9B2151-0B58-2E07-516B-1E5541991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CE6689-7ED8-DF21-8C38-8F1949806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0F9276-0991-5938-F641-F9378E3FF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25979-2604-4E7F-8B70-9CFB2E62C5F9}" type="datetimeFigureOut">
              <a:rPr lang="en-CH" smtClean="0"/>
              <a:t>25/04/2025</a:t>
            </a:fld>
            <a:endParaRPr lang="en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B531FF-8EEE-1523-F2C9-2FE8C085F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F62D0F-922F-C8AF-6F3E-67029E8E6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0EB9-7D7A-41E1-BD08-C4391940B7E8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1978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3BF656-935C-3D38-E887-1B7F48007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5A9A8F-5AD9-7272-AD97-D2CA68277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FA59F2-4730-7F95-ACA4-8210A5640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25979-2604-4E7F-8B70-9CFB2E62C5F9}" type="datetimeFigureOut">
              <a:rPr lang="en-CH" smtClean="0"/>
              <a:t>25/04/2025</a:t>
            </a:fld>
            <a:endParaRPr lang="en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B886EC-EC12-9A88-5B49-ECB666A6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DA5E1D-D7DB-79AA-EFAF-D1DEA845B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0EB9-7D7A-41E1-BD08-C4391940B7E8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44307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6B29C2-6CC7-E7E8-549E-5DDB9DEC9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572C1A-DE71-4786-2413-8986553C9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D95CD7-2DCD-5DE5-29F3-4DD24E249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F4507C-A3F1-08A3-27CA-4E666ACE9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25979-2604-4E7F-8B70-9CFB2E62C5F9}" type="datetimeFigureOut">
              <a:rPr lang="en-CH" smtClean="0"/>
              <a:t>25/04/2025</a:t>
            </a:fld>
            <a:endParaRPr lang="en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3930608-FC78-6E86-348E-5FC0AE784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69C838-FED9-D806-7177-5687F1C3A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0EB9-7D7A-41E1-BD08-C4391940B7E8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89650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73448B-E3CE-B686-2F15-F1C35E7FD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6B51B2-B0F4-77B6-CB98-173C43902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EE899D9-E82C-50C6-B98D-08A6CF7E3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1931A32-1F80-D3EC-A05A-DBE3DE800A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C639E68-D639-8F94-608A-B08879B67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32A1CFA-6C32-A18B-164E-D73E75958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25979-2604-4E7F-8B70-9CFB2E62C5F9}" type="datetimeFigureOut">
              <a:rPr lang="en-CH" smtClean="0"/>
              <a:t>25/04/2025</a:t>
            </a:fld>
            <a:endParaRPr lang="en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67ABFFB-3301-7F35-0F09-8F3A327AA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7C84ABB-F1AE-709B-5A9A-2E4AB999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0EB9-7D7A-41E1-BD08-C4391940B7E8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61572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A91B61-238D-58CE-49AE-C9C451BBD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5ADD5FB-DE2E-98BF-B37C-4A3BFE616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25979-2604-4E7F-8B70-9CFB2E62C5F9}" type="datetimeFigureOut">
              <a:rPr lang="en-CH" smtClean="0"/>
              <a:t>25/04/2025</a:t>
            </a:fld>
            <a:endParaRPr lang="en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625017A-3CC2-50BE-0719-ABB52147B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A26829A-D449-3CF4-A976-15A5E480E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0EB9-7D7A-41E1-BD08-C4391940B7E8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2092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3994C47-E1FA-2E05-FB3D-4367A8256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25979-2604-4E7F-8B70-9CFB2E62C5F9}" type="datetimeFigureOut">
              <a:rPr lang="en-CH" smtClean="0"/>
              <a:t>25/04/2025</a:t>
            </a:fld>
            <a:endParaRPr lang="en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311C31B-5948-70ED-0768-63EA3F90B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3E4985-2236-2BB3-007F-CA3FCF65F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0EB9-7D7A-41E1-BD08-C4391940B7E8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49202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59A890-597C-526C-15B7-0E36B1DFF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F90D8F-E9F9-622B-C7AA-3641624A3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E824E1-A00D-8D2D-34E7-0DDF566BF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F62C28-FC61-F847-2CF9-61631F737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25979-2604-4E7F-8B70-9CFB2E62C5F9}" type="datetimeFigureOut">
              <a:rPr lang="en-CH" smtClean="0"/>
              <a:t>25/04/2025</a:t>
            </a:fld>
            <a:endParaRPr lang="en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A991A1-7EC3-CE8A-FD8D-C2E5C9342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81D7C8-89CE-851D-1F2F-30F4350F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0EB9-7D7A-41E1-BD08-C4391940B7E8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5164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4D3206-B261-C921-09E1-9123B5A01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4A882E3-6BCB-D4B8-5311-7AE3268040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B5A112-2D03-1E3B-2FA0-832489F73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0B408C6-122F-B65A-AAD9-23F385B56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25979-2604-4E7F-8B70-9CFB2E62C5F9}" type="datetimeFigureOut">
              <a:rPr lang="en-CH" smtClean="0"/>
              <a:t>25/04/2025</a:t>
            </a:fld>
            <a:endParaRPr lang="en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02ADCDF-8732-B0E6-65EC-0A981C5DB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D94FA9-41BC-695C-B2B7-724BEBFB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0EB9-7D7A-41E1-BD08-C4391940B7E8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87080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4B5E097-09B9-CA92-D3D7-35BD0F5A1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BE98F3-F5F6-60B7-61EA-92B750463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1F1D2F-9C9C-5E22-0043-16A62D2B62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F25979-2604-4E7F-8B70-9CFB2E62C5F9}" type="datetimeFigureOut">
              <a:rPr lang="en-CH" smtClean="0"/>
              <a:t>25/04/2025</a:t>
            </a:fld>
            <a:endParaRPr lang="en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09793F-F0EB-1976-E49F-B11555CC6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7BC135-C206-B7C1-DACE-0F7F98E91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210EB9-7D7A-41E1-BD08-C4391940B7E8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53ED5B-E668-D286-F2A3-A804ECC75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3630" y="321713"/>
            <a:ext cx="9151970" cy="221876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900" b="1" dirty="0">
                <a:cs typeface="Arial" panose="020B0604020202020204" pitchFamily="34" charset="0"/>
              </a:rPr>
              <a:t>Marcher avec assurance grâce au </a:t>
            </a:r>
            <a:r>
              <a:rPr lang="en-US" sz="4900" b="1" dirty="0" err="1">
                <a:cs typeface="Arial" panose="020B0604020202020204" pitchFamily="34" charset="0"/>
              </a:rPr>
              <a:t>programme</a:t>
            </a:r>
            <a:r>
              <a:rPr lang="en-US" sz="4900" b="1" dirty="0">
                <a:cs typeface="Arial" panose="020B0604020202020204" pitchFamily="34" charset="0"/>
              </a:rPr>
              <a:t> “</a:t>
            </a:r>
            <a:r>
              <a:rPr lang="en-US" sz="4900" b="1" dirty="0" err="1">
                <a:cs typeface="Arial" panose="020B0604020202020204" pitchFamily="34" charset="0"/>
              </a:rPr>
              <a:t>Prévention</a:t>
            </a:r>
            <a:r>
              <a:rPr lang="en-US" sz="4900" b="1" dirty="0">
                <a:cs typeface="Arial" panose="020B0604020202020204" pitchFamily="34" charset="0"/>
              </a:rPr>
              <a:t> des chutes” de La LFR</a:t>
            </a:r>
            <a:endParaRPr lang="en-CH" sz="4900" b="1" dirty="0">
              <a:cs typeface="Arial" panose="020B0604020202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26AEA0-EBAD-0A0B-4234-ECEE8F713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456" y="3063059"/>
            <a:ext cx="11287088" cy="2997679"/>
          </a:xfrm>
        </p:spPr>
        <p:txBody>
          <a:bodyPr>
            <a:normAutofit/>
          </a:bodyPr>
          <a:lstStyle/>
          <a:p>
            <a:r>
              <a:rPr lang="en-US" sz="4000" dirty="0">
                <a:cs typeface="Arial" panose="020B0604020202020204" pitchFamily="34" charset="0"/>
              </a:rPr>
              <a:t>Bien </a:t>
            </a:r>
            <a:r>
              <a:rPr lang="en-US" sz="4000" dirty="0" err="1">
                <a:cs typeface="Arial" panose="020B0604020202020204" pitchFamily="34" charset="0"/>
              </a:rPr>
              <a:t>vieillir</a:t>
            </a:r>
            <a:r>
              <a:rPr lang="en-US" sz="4000" dirty="0">
                <a:cs typeface="Arial" panose="020B0604020202020204" pitchFamily="34" charset="0"/>
              </a:rPr>
              <a:t> </a:t>
            </a:r>
            <a:r>
              <a:rPr lang="en-US" sz="4000" dirty="0" err="1">
                <a:cs typeface="Arial" panose="020B0604020202020204" pitchFamily="34" charset="0"/>
              </a:rPr>
              <a:t>en</a:t>
            </a:r>
            <a:r>
              <a:rPr lang="en-US" sz="4000" dirty="0">
                <a:cs typeface="Arial" panose="020B0604020202020204" pitchFamily="34" charset="0"/>
              </a:rPr>
              <a:t> Gruyère</a:t>
            </a:r>
          </a:p>
          <a:p>
            <a:r>
              <a:rPr lang="en-US" sz="4000" dirty="0">
                <a:cs typeface="Arial" panose="020B0604020202020204" pitchFamily="34" charset="0"/>
              </a:rPr>
              <a:t>26 </a:t>
            </a:r>
            <a:r>
              <a:rPr lang="en-US" sz="4000" dirty="0" err="1">
                <a:cs typeface="Arial" panose="020B0604020202020204" pitchFamily="34" charset="0"/>
              </a:rPr>
              <a:t>avril</a:t>
            </a:r>
            <a:r>
              <a:rPr lang="en-US" sz="4000" dirty="0">
                <a:cs typeface="Arial" panose="020B0604020202020204" pitchFamily="34" charset="0"/>
              </a:rPr>
              <a:t> 2025</a:t>
            </a:r>
          </a:p>
          <a:p>
            <a:endParaRPr lang="fr-FR" sz="800" dirty="0">
              <a:cs typeface="Calibri Light" panose="020F0302020204030204" pitchFamily="34" charset="0"/>
            </a:endParaRPr>
          </a:p>
          <a:p>
            <a:pPr algn="ctr"/>
            <a:r>
              <a:rPr lang="en-US" dirty="0">
                <a:cs typeface="Arial" panose="020B0604020202020204" pitchFamily="34" charset="0"/>
              </a:rPr>
              <a:t>Dr François Grognuz – </a:t>
            </a:r>
            <a:r>
              <a:rPr lang="en-US" dirty="0" err="1">
                <a:cs typeface="Arial" panose="020B0604020202020204" pitchFamily="34" charset="0"/>
              </a:rPr>
              <a:t>Rhumatologue</a:t>
            </a:r>
            <a:r>
              <a:rPr lang="en-US" dirty="0">
                <a:cs typeface="Arial" panose="020B0604020202020204" pitchFamily="34" charset="0"/>
              </a:rPr>
              <a:t> FMH</a:t>
            </a:r>
          </a:p>
          <a:p>
            <a:pPr algn="ctr"/>
            <a:r>
              <a:rPr lang="en-US" dirty="0" err="1">
                <a:cs typeface="Arial" panose="020B0604020202020204" pitchFamily="34" charset="0"/>
              </a:rPr>
              <a:t>Président</a:t>
            </a:r>
            <a:r>
              <a:rPr lang="en-US" dirty="0">
                <a:cs typeface="Arial" panose="020B0604020202020204" pitchFamily="34" charset="0"/>
              </a:rPr>
              <a:t> de la LFR</a:t>
            </a:r>
          </a:p>
          <a:p>
            <a:pPr algn="ctr"/>
            <a:endParaRPr lang="en-US" sz="2400" b="1" dirty="0"/>
          </a:p>
          <a:p>
            <a:pPr algn="ctr"/>
            <a:endParaRPr lang="en-US" sz="4400" dirty="0">
              <a:latin typeface="+mj-lt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BDADE7D4-1A43-F37C-42EB-2C6C6315F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171" y="5349401"/>
            <a:ext cx="2655593" cy="14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BB717A0B-18B0-7BE6-FE1C-B6260E66E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34" y="5349402"/>
            <a:ext cx="2655593" cy="14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9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53ED5B-E668-D286-F2A3-A804ECC75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1301" y="715486"/>
            <a:ext cx="8443823" cy="63734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/>
                <a:cs typeface="Arial"/>
              </a:rPr>
              <a:t>3ème séance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26AEA0-EBAD-0A0B-4234-ECEE8F713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359" y="1034158"/>
            <a:ext cx="10945708" cy="55384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fr-FR" sz="2800" b="1" dirty="0"/>
          </a:p>
          <a:p>
            <a:pPr algn="l"/>
            <a:endParaRPr lang="fr-FR" sz="2800" b="1" dirty="0"/>
          </a:p>
          <a:p>
            <a:pPr algn="l"/>
            <a:endParaRPr lang="fr-FR" sz="2800" b="1" dirty="0"/>
          </a:p>
          <a:p>
            <a:pPr algn="l"/>
            <a:r>
              <a:rPr lang="fr-FR" dirty="0"/>
              <a:t>Test final et remise de documents</a:t>
            </a:r>
          </a:p>
          <a:p>
            <a:pPr algn="l"/>
            <a:r>
              <a:rPr lang="fr-FR" dirty="0"/>
              <a:t>	</a:t>
            </a:r>
          </a:p>
          <a:p>
            <a:pPr algn="l"/>
            <a:r>
              <a:rPr lang="en-US" sz="2400" dirty="0"/>
              <a:t>	</a:t>
            </a:r>
            <a:r>
              <a:rPr lang="en-CH" sz="2400" dirty="0"/>
              <a:t>➢ </a:t>
            </a:r>
            <a:r>
              <a:rPr lang="fr-FR" sz="2400" dirty="0"/>
              <a:t>Exercices à pratiquer tous les jours</a:t>
            </a:r>
          </a:p>
          <a:p>
            <a:pPr algn="l"/>
            <a:r>
              <a:rPr lang="en-US" sz="2400" dirty="0"/>
              <a:t>	</a:t>
            </a:r>
          </a:p>
          <a:p>
            <a:pPr algn="l"/>
            <a:r>
              <a:rPr lang="en-US" sz="2400" dirty="0"/>
              <a:t>	</a:t>
            </a:r>
            <a:r>
              <a:rPr lang="en-CH" sz="2400" dirty="0"/>
              <a:t>➢ </a:t>
            </a:r>
            <a:r>
              <a:rPr lang="fr-FR" sz="2400" dirty="0"/>
              <a:t>Pense-bête </a:t>
            </a:r>
          </a:p>
          <a:p>
            <a:pPr algn="l"/>
            <a:endParaRPr lang="fr-FR" sz="2400" dirty="0"/>
          </a:p>
          <a:p>
            <a:pPr algn="l"/>
            <a:endParaRPr lang="fr-FR" dirty="0"/>
          </a:p>
          <a:p>
            <a:pPr algn="l"/>
            <a:endParaRPr lang="fr-FR" sz="2800" b="1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BDADE7D4-1A43-F37C-42EB-2C6C6315F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968" y="5190068"/>
            <a:ext cx="2757871" cy="147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793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53ED5B-E668-D286-F2A3-A804ECC75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1301" y="732739"/>
            <a:ext cx="8443823" cy="637343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Arial"/>
                <a:cs typeface="Arial"/>
              </a:rPr>
              <a:t>Programme</a:t>
            </a:r>
            <a:r>
              <a:rPr lang="en-US" sz="3600" dirty="0">
                <a:latin typeface="Arial"/>
                <a:cs typeface="Arial"/>
              </a:rPr>
              <a:t> à domicile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26AEA0-EBAD-0A0B-4234-ECEE8F713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359" y="1051411"/>
            <a:ext cx="10945708" cy="5538488"/>
          </a:xfrm>
        </p:spPr>
        <p:txBody>
          <a:bodyPr>
            <a:normAutofit/>
          </a:bodyPr>
          <a:lstStyle/>
          <a:p>
            <a:pPr algn="l"/>
            <a:endParaRPr lang="fr-FR" sz="2800" b="1" dirty="0"/>
          </a:p>
          <a:p>
            <a:pPr algn="l"/>
            <a:endParaRPr lang="fr-FR" dirty="0"/>
          </a:p>
          <a:p>
            <a:pPr algn="l"/>
            <a:r>
              <a:rPr lang="fr-FR" sz="2400" dirty="0"/>
              <a:t>	</a:t>
            </a:r>
            <a:r>
              <a:rPr lang="en-CH" sz="2400" dirty="0"/>
              <a:t>➢ </a:t>
            </a:r>
            <a:r>
              <a:rPr lang="fr-FR" sz="2400" dirty="0"/>
              <a:t>Exercices à pratiquer tous les jours</a:t>
            </a:r>
          </a:p>
          <a:p>
            <a:pPr algn="l"/>
            <a:r>
              <a:rPr lang="en-US" sz="2400" dirty="0"/>
              <a:t>	</a:t>
            </a:r>
            <a:endParaRPr lang="fr-FR" sz="2400" dirty="0"/>
          </a:p>
          <a:p>
            <a:pPr algn="l"/>
            <a:r>
              <a:rPr lang="fr-FR" dirty="0"/>
              <a:t>Assouplissement articulaire </a:t>
            </a:r>
          </a:p>
          <a:p>
            <a:pPr algn="l"/>
            <a:endParaRPr lang="fr-FR" sz="2400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r>
              <a:rPr lang="fr-FR" dirty="0"/>
              <a:t>Travail de l’équilibre, s’entraîner à ne pas utiliser les bras pour s’asseoir, se relever</a:t>
            </a:r>
          </a:p>
          <a:p>
            <a:endParaRPr lang="fr-FR" dirty="0"/>
          </a:p>
          <a:p>
            <a:pPr algn="l"/>
            <a:endParaRPr lang="fr-FR" dirty="0"/>
          </a:p>
          <a:p>
            <a:pPr algn="l"/>
            <a:endParaRPr lang="fr-FR" sz="2800" b="1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BDADE7D4-1A43-F37C-42EB-2C6C6315F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770" y="5210459"/>
            <a:ext cx="2757871" cy="147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96CCD77-2438-5880-F670-E5DDA77F84F7}"/>
              </a:ext>
            </a:extLst>
          </p:cNvPr>
          <p:cNvSpPr txBox="1"/>
          <p:nvPr/>
        </p:nvSpPr>
        <p:spPr>
          <a:xfrm>
            <a:off x="1457863" y="4336375"/>
            <a:ext cx="49684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CH" sz="2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67A36B1-0121-FF4F-C61F-9D0296162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165" y="3169652"/>
            <a:ext cx="1524000" cy="10287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CE7537A-CCDB-D138-8A22-6F456183A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718" y="3169652"/>
            <a:ext cx="1714500" cy="109537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0A19A71-865F-EE2A-7DA1-712B82B2A8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521" y="5210459"/>
            <a:ext cx="1715364" cy="147746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C20F9D4-DC6D-E006-81D5-142DEEA219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0878" y="5379629"/>
            <a:ext cx="1802573" cy="113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20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53ED5B-E668-D286-F2A3-A804ECC75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1301" y="620596"/>
            <a:ext cx="8443823" cy="63734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/>
                <a:cs typeface="Arial"/>
              </a:rPr>
              <a:t>Pense-bête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26AEA0-EBAD-0A0B-4234-ECEE8F713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359" y="1034158"/>
            <a:ext cx="10945708" cy="55384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fr-FR" sz="2400" dirty="0"/>
          </a:p>
          <a:p>
            <a:pPr algn="l"/>
            <a:endParaRPr lang="fr-FR" sz="1200" dirty="0"/>
          </a:p>
          <a:p>
            <a:pPr algn="l"/>
            <a:r>
              <a:rPr lang="fr-FR" sz="1200" dirty="0"/>
              <a:t>		</a:t>
            </a:r>
            <a:r>
              <a:rPr lang="fr-FR" sz="2000" dirty="0"/>
              <a:t>● </a:t>
            </a:r>
            <a:r>
              <a:rPr lang="fr-FR" sz="1200" dirty="0"/>
              <a:t> </a:t>
            </a:r>
            <a:r>
              <a:rPr lang="fr-FR" dirty="0"/>
              <a:t>Vérifier que les tapis soient correctement fixés au sol</a:t>
            </a:r>
          </a:p>
          <a:p>
            <a:pPr algn="l"/>
            <a:endParaRPr lang="fr-FR" dirty="0"/>
          </a:p>
          <a:p>
            <a:pPr algn="l"/>
            <a:r>
              <a:rPr lang="fr-FR" sz="2000" dirty="0"/>
              <a:t>		●  </a:t>
            </a:r>
            <a:r>
              <a:rPr lang="fr-FR" dirty="0"/>
              <a:t>Lors des déplacements nocturnes, allumer la lumière, </a:t>
            </a:r>
          </a:p>
          <a:p>
            <a:pPr algn="l"/>
            <a:r>
              <a:rPr lang="fr-FR" dirty="0"/>
              <a:t>		     mettre des chaussures et porter les lunettes si nécessaire</a:t>
            </a:r>
          </a:p>
          <a:p>
            <a:pPr algn="l"/>
            <a:r>
              <a:rPr lang="fr-FR" dirty="0"/>
              <a:t> </a:t>
            </a:r>
          </a:p>
          <a:p>
            <a:pPr algn="l"/>
            <a:r>
              <a:rPr lang="fr-FR" sz="2000" dirty="0"/>
              <a:t>		● </a:t>
            </a:r>
            <a:r>
              <a:rPr lang="fr-FR" dirty="0"/>
              <a:t>Le téléphone doit être facilement accessible</a:t>
            </a:r>
          </a:p>
          <a:p>
            <a:pPr algn="l"/>
            <a:endParaRPr lang="fr-FR" dirty="0"/>
          </a:p>
          <a:p>
            <a:pPr algn="l"/>
            <a:r>
              <a:rPr lang="fr-FR" dirty="0"/>
              <a:t>		</a:t>
            </a:r>
            <a:r>
              <a:rPr lang="fr-FR" sz="2000" dirty="0"/>
              <a:t>●</a:t>
            </a:r>
            <a:r>
              <a:rPr lang="fr-FR" dirty="0"/>
              <a:t> Vérifier régulièrement l’état des chaussures  </a:t>
            </a:r>
          </a:p>
          <a:p>
            <a:pPr algn="l"/>
            <a:r>
              <a:rPr lang="fr-FR" dirty="0"/>
              <a:t>		    et aides de marche</a:t>
            </a:r>
          </a:p>
          <a:p>
            <a:pPr algn="l"/>
            <a:endParaRPr lang="fr-FR" dirty="0"/>
          </a:p>
          <a:p>
            <a:pPr algn="l"/>
            <a:endParaRPr lang="fr-FR" sz="2800" b="1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BDADE7D4-1A43-F37C-42EB-2C6C6315F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968" y="5190068"/>
            <a:ext cx="2757871" cy="147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96CCD77-2438-5880-F670-E5DDA77F84F7}"/>
              </a:ext>
            </a:extLst>
          </p:cNvPr>
          <p:cNvSpPr txBox="1"/>
          <p:nvPr/>
        </p:nvSpPr>
        <p:spPr>
          <a:xfrm>
            <a:off x="1457863" y="4336375"/>
            <a:ext cx="49684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CH" sz="2400" dirty="0"/>
          </a:p>
        </p:txBody>
      </p:sp>
    </p:spTree>
    <p:extLst>
      <p:ext uri="{BB962C8B-B14F-4D97-AF65-F5344CB8AC3E}">
        <p14:creationId xmlns:p14="http://schemas.microsoft.com/office/powerpoint/2010/main" val="3388259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53ED5B-E668-D286-F2A3-A804ECC75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266" y="190465"/>
            <a:ext cx="8263467" cy="112904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/>
                <a:cs typeface="Arial"/>
              </a:rPr>
              <a:t>Suivi post-</a:t>
            </a:r>
            <a:r>
              <a:rPr lang="en-US" sz="3600" dirty="0" err="1">
                <a:latin typeface="Arial"/>
                <a:cs typeface="Arial"/>
              </a:rPr>
              <a:t>cours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26AEA0-EBAD-0A0B-4234-ECEE8F713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975" y="1319512"/>
            <a:ext cx="10945708" cy="55384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fr-FR" sz="2800" b="1" dirty="0"/>
          </a:p>
          <a:p>
            <a:pPr algn="l"/>
            <a:r>
              <a:rPr lang="en-US" sz="2400" dirty="0"/>
              <a:t>	</a:t>
            </a:r>
            <a:r>
              <a:rPr lang="en-CH" sz="2400" dirty="0"/>
              <a:t>➢ </a:t>
            </a:r>
            <a:r>
              <a:rPr lang="fr-FR" dirty="0"/>
              <a:t>Prise de contact avec les bénéficiaires à 3 mois par téléphone</a:t>
            </a:r>
          </a:p>
          <a:p>
            <a:pPr algn="l"/>
            <a:endParaRPr lang="fr-FR" sz="2000" dirty="0"/>
          </a:p>
          <a:p>
            <a:pPr algn="l"/>
            <a:r>
              <a:rPr lang="fr-FR" sz="2000" dirty="0"/>
              <a:t>			●</a:t>
            </a:r>
            <a:r>
              <a:rPr lang="fr-FR" sz="2800" dirty="0"/>
              <a:t> </a:t>
            </a:r>
            <a:r>
              <a:rPr lang="fr-FR" dirty="0"/>
              <a:t>Motiver les bénéficiaires</a:t>
            </a:r>
          </a:p>
          <a:p>
            <a:pPr algn="l"/>
            <a:endParaRPr lang="fr-FR" dirty="0"/>
          </a:p>
          <a:p>
            <a:pPr algn="l"/>
            <a:r>
              <a:rPr lang="fr-FR" sz="2000" dirty="0"/>
              <a:t>			●</a:t>
            </a:r>
            <a:r>
              <a:rPr lang="fr-FR" sz="2800" dirty="0"/>
              <a:t> </a:t>
            </a:r>
            <a:r>
              <a:rPr lang="fr-FR" dirty="0"/>
              <a:t>Améliorer le programme</a:t>
            </a:r>
          </a:p>
          <a:p>
            <a:pPr algn="l"/>
            <a:endParaRPr lang="fr-FR" dirty="0"/>
          </a:p>
          <a:p>
            <a:pPr algn="l"/>
            <a:r>
              <a:rPr lang="fr-FR" sz="2000" dirty="0"/>
              <a:t>			●</a:t>
            </a:r>
            <a:r>
              <a:rPr lang="fr-FR" sz="2800" dirty="0"/>
              <a:t> </a:t>
            </a:r>
            <a:r>
              <a:rPr lang="fr-FR" dirty="0"/>
              <a:t>Valider les résultats (futures études, assurances)   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BDADE7D4-1A43-F37C-42EB-2C6C6315F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739" y="5482452"/>
            <a:ext cx="2212099" cy="118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427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B7CDA-6824-15B4-0310-1E96A9874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5B8C6D-19E3-D099-188E-9E023527C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467" y="518436"/>
            <a:ext cx="4555065" cy="1371599"/>
          </a:xfrm>
        </p:spPr>
        <p:txBody>
          <a:bodyPr>
            <a:normAutofit fontScale="90000"/>
          </a:bodyPr>
          <a:lstStyle/>
          <a:p>
            <a:br>
              <a:rPr lang="fr-FR" dirty="0"/>
            </a:br>
            <a:br>
              <a:rPr lang="fr-FR" dirty="0"/>
            </a:br>
            <a:br>
              <a:rPr lang="en-GB" dirty="0"/>
            </a:br>
            <a:endParaRPr lang="fr-FR" sz="49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9873CBB-CE7C-B230-04D1-53168E62A8A3}"/>
              </a:ext>
            </a:extLst>
          </p:cNvPr>
          <p:cNvSpPr txBox="1"/>
          <p:nvPr/>
        </p:nvSpPr>
        <p:spPr>
          <a:xfrm flipH="1">
            <a:off x="3415452" y="1955799"/>
            <a:ext cx="5991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484A48-1F52-1A7D-17D5-E8CD0E2A0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775603" y="-3659595"/>
            <a:ext cx="10515600" cy="49002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endParaRPr lang="en-CH" dirty="0"/>
          </a:p>
        </p:txBody>
      </p:sp>
      <p:pic>
        <p:nvPicPr>
          <p:cNvPr id="7" name="Image 6" descr="Une image contenant texte, capture d’écran, Police, document&#10;&#10;Le contenu généré par l’IA peut être incorrect.">
            <a:extLst>
              <a:ext uri="{FF2B5EF4-FFF2-40B4-BE49-F238E27FC236}">
                <a16:creationId xmlns:a16="http://schemas.microsoft.com/office/drawing/2014/main" id="{B0800880-A83F-0512-E64C-20A5192D5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164" y="125771"/>
            <a:ext cx="5648776" cy="640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69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D5CC1-DAFE-6D08-BA1C-BB56CB390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F5B489-2761-0EE2-7BB3-F62580EB1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467" y="518436"/>
            <a:ext cx="4555065" cy="1371599"/>
          </a:xfrm>
        </p:spPr>
        <p:txBody>
          <a:bodyPr>
            <a:normAutofit fontScale="90000"/>
          </a:bodyPr>
          <a:lstStyle/>
          <a:p>
            <a:br>
              <a:rPr lang="fr-FR" dirty="0"/>
            </a:br>
            <a:br>
              <a:rPr lang="fr-FR" dirty="0"/>
            </a:br>
            <a:br>
              <a:rPr lang="en-GB" dirty="0"/>
            </a:br>
            <a:endParaRPr lang="fr-FR" sz="49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3D747AD-C4CC-41E0-C413-3AB5EF4C5F0A}"/>
              </a:ext>
            </a:extLst>
          </p:cNvPr>
          <p:cNvSpPr txBox="1"/>
          <p:nvPr/>
        </p:nvSpPr>
        <p:spPr>
          <a:xfrm flipH="1">
            <a:off x="3415452" y="1955799"/>
            <a:ext cx="5991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454141-58F4-C443-80CC-4234E063F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775603" y="-3659595"/>
            <a:ext cx="10515600" cy="49002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endParaRPr lang="en-CH" dirty="0"/>
          </a:p>
        </p:txBody>
      </p:sp>
      <p:pic>
        <p:nvPicPr>
          <p:cNvPr id="4" name="Image 3" descr="Une image contenant texte, ciel, plein air, bâtiment&#10;&#10;Le contenu généré par l’IA peut être incorrect.">
            <a:extLst>
              <a:ext uri="{FF2B5EF4-FFF2-40B4-BE49-F238E27FC236}">
                <a16:creationId xmlns:a16="http://schemas.microsoft.com/office/drawing/2014/main" id="{3502DDD9-5DF2-73B6-8307-595E154D3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90" y="986987"/>
            <a:ext cx="4307418" cy="3979856"/>
          </a:xfrm>
          <a:prstGeom prst="rect">
            <a:avLst/>
          </a:prstGeom>
        </p:spPr>
      </p:pic>
      <p:pic>
        <p:nvPicPr>
          <p:cNvPr id="6" name="Image 5" descr="Une image contenant texte, capture d’écran, encre, illustration&#10;&#10;Le contenu généré par l’IA peut être incorrect.">
            <a:extLst>
              <a:ext uri="{FF2B5EF4-FFF2-40B4-BE49-F238E27FC236}">
                <a16:creationId xmlns:a16="http://schemas.microsoft.com/office/drawing/2014/main" id="{DCBD24A5-F827-4C3E-68FD-085CD568E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13584"/>
            <a:ext cx="4852104" cy="646947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6BF1080-1087-25AC-1CA5-C3A5BE760D6E}"/>
              </a:ext>
            </a:extLst>
          </p:cNvPr>
          <p:cNvSpPr txBox="1"/>
          <p:nvPr/>
        </p:nvSpPr>
        <p:spPr>
          <a:xfrm>
            <a:off x="178328" y="5315206"/>
            <a:ext cx="4773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www.ligues-rhumatisme.ch/fr</a:t>
            </a:r>
            <a:endParaRPr lang="en-CH" sz="2800" dirty="0"/>
          </a:p>
        </p:txBody>
      </p:sp>
    </p:spTree>
    <p:extLst>
      <p:ext uri="{BB962C8B-B14F-4D97-AF65-F5344CB8AC3E}">
        <p14:creationId xmlns:p14="http://schemas.microsoft.com/office/powerpoint/2010/main" val="256771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ribourg_drapea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285" y="1237342"/>
            <a:ext cx="2291080" cy="2900781"/>
          </a:xfrm>
          <a:prstGeom prst="rect">
            <a:avLst/>
          </a:prstGeom>
        </p:spPr>
      </p:pic>
      <p:pic>
        <p:nvPicPr>
          <p:cNvPr id="10" name="Image 9" descr="e9b3cd3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16" y="1237342"/>
            <a:ext cx="4927738" cy="2956643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028289" y="4685443"/>
            <a:ext cx="1645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+mj-lt"/>
              </a:rPr>
              <a:t>20 ligues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872202" y="4408445"/>
            <a:ext cx="77846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+mj-lt"/>
              </a:rPr>
              <a:t>Une des plus anciennes  </a:t>
            </a:r>
          </a:p>
          <a:p>
            <a:pPr algn="ctr"/>
            <a:r>
              <a:rPr lang="fr-FR" sz="3200" dirty="0">
                <a:latin typeface="+mj-lt"/>
              </a:rPr>
              <a:t>fondée en 1972 </a:t>
            </a:r>
          </a:p>
        </p:txBody>
      </p:sp>
      <p:pic>
        <p:nvPicPr>
          <p:cNvPr id="6" name="Image 5" descr="rheumaliga.jpeg">
            <a:extLst>
              <a:ext uri="{FF2B5EF4-FFF2-40B4-BE49-F238E27FC236}">
                <a16:creationId xmlns:a16="http://schemas.microsoft.com/office/drawing/2014/main" id="{170CD4ED-5651-3193-85CF-12C080232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72" y="5467376"/>
            <a:ext cx="2796235" cy="139811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3AA597A-42F1-C19E-8E81-F386BD1892B3}"/>
              </a:ext>
            </a:extLst>
          </p:cNvPr>
          <p:cNvSpPr txBox="1"/>
          <p:nvPr/>
        </p:nvSpPr>
        <p:spPr>
          <a:xfrm>
            <a:off x="3078885" y="197579"/>
            <a:ext cx="62270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+mj-lt"/>
              </a:rPr>
              <a:t>Structures au </a:t>
            </a:r>
            <a:r>
              <a:rPr lang="en-US" sz="4400" b="1" dirty="0" err="1">
                <a:latin typeface="+mj-lt"/>
              </a:rPr>
              <a:t>niveau</a:t>
            </a:r>
            <a:r>
              <a:rPr lang="en-US" sz="4400" b="1" dirty="0">
                <a:latin typeface="+mj-lt"/>
              </a:rPr>
              <a:t> Suisse</a:t>
            </a:r>
            <a:endParaRPr lang="en-CH" sz="4400" b="1" dirty="0">
              <a:latin typeface="+mj-lt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C8303F2C-4C45-BE83-BCC1-22D948B27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792" y="5595580"/>
            <a:ext cx="2131136" cy="114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26848D28-07C7-BD91-D6FB-6729DCF9358B}"/>
              </a:ext>
            </a:extLst>
          </p:cNvPr>
          <p:cNvGrpSpPr/>
          <p:nvPr/>
        </p:nvGrpSpPr>
        <p:grpSpPr>
          <a:xfrm>
            <a:off x="5454673" y="413475"/>
            <a:ext cx="5692140" cy="6334367"/>
            <a:chOff x="4275931" y="261816"/>
            <a:chExt cx="5692140" cy="6334367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9FDA4C0D-25B9-5E1A-E0BA-CDD39E07EFE4}"/>
                </a:ext>
              </a:extLst>
            </p:cNvPr>
            <p:cNvGrpSpPr/>
            <p:nvPr/>
          </p:nvGrpSpPr>
          <p:grpSpPr>
            <a:xfrm>
              <a:off x="4275931" y="261816"/>
              <a:ext cx="5692140" cy="6334367"/>
              <a:chOff x="3246121" y="297180"/>
              <a:chExt cx="5692140" cy="6334367"/>
            </a:xfrm>
          </p:grpSpPr>
          <p:pic>
            <p:nvPicPr>
              <p:cNvPr id="3" name="Image 2" descr="Une image contenant carte&#10;&#10;Description générée automatiquement">
                <a:extLst>
                  <a:ext uri="{FF2B5EF4-FFF2-40B4-BE49-F238E27FC236}">
                    <a16:creationId xmlns:a16="http://schemas.microsoft.com/office/drawing/2014/main" id="{7C8A67E0-CD25-20F0-A165-90273848B4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6121" y="297180"/>
                <a:ext cx="5692140" cy="6334367"/>
              </a:xfrm>
              <a:prstGeom prst="rect">
                <a:avLst/>
              </a:prstGeom>
            </p:spPr>
          </p:pic>
          <p:pic>
            <p:nvPicPr>
              <p:cNvPr id="7" name="Image 6" descr="Une image contenant texte, clipart&#10;&#10;Description générée automatiquement">
                <a:extLst>
                  <a:ext uri="{FF2B5EF4-FFF2-40B4-BE49-F238E27FC236}">
                    <a16:creationId xmlns:a16="http://schemas.microsoft.com/office/drawing/2014/main" id="{56E817D9-9A34-577F-39A8-12C35995DC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5099" y="2466212"/>
                <a:ext cx="319419" cy="356998"/>
              </a:xfrm>
              <a:prstGeom prst="rect">
                <a:avLst/>
              </a:prstGeom>
            </p:spPr>
          </p:pic>
          <p:pic>
            <p:nvPicPr>
              <p:cNvPr id="9" name="Image 8" descr="Une image contenant texte, clipart&#10;&#10;Description générée automatiquement">
                <a:extLst>
                  <a:ext uri="{FF2B5EF4-FFF2-40B4-BE49-F238E27FC236}">
                    <a16:creationId xmlns:a16="http://schemas.microsoft.com/office/drawing/2014/main" id="{E1EEA475-CFBD-A189-FEAB-77844B52F0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92039" y="2020442"/>
                <a:ext cx="319419" cy="356998"/>
              </a:xfrm>
              <a:prstGeom prst="rect">
                <a:avLst/>
              </a:prstGeom>
            </p:spPr>
          </p:pic>
          <p:pic>
            <p:nvPicPr>
              <p:cNvPr id="11" name="Image 10" descr="Une image contenant texte, clipart&#10;&#10;Description générée automatiquement">
                <a:extLst>
                  <a:ext uri="{FF2B5EF4-FFF2-40B4-BE49-F238E27FC236}">
                    <a16:creationId xmlns:a16="http://schemas.microsoft.com/office/drawing/2014/main" id="{6421E2A7-649A-B185-9F8A-379CDB7666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2579" y="3455807"/>
                <a:ext cx="319419" cy="356998"/>
              </a:xfrm>
              <a:prstGeom prst="rect">
                <a:avLst/>
              </a:prstGeom>
            </p:spPr>
          </p:pic>
          <p:pic>
            <p:nvPicPr>
              <p:cNvPr id="13" name="Image 12" descr="Une image contenant texte, clipart&#10;&#10;Description générée automatiquement">
                <a:extLst>
                  <a:ext uri="{FF2B5EF4-FFF2-40B4-BE49-F238E27FC236}">
                    <a16:creationId xmlns:a16="http://schemas.microsoft.com/office/drawing/2014/main" id="{B2C364E0-9D9B-5C61-A0B6-1F50F2BAC4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6680" y="2644711"/>
                <a:ext cx="319419" cy="356998"/>
              </a:xfrm>
              <a:prstGeom prst="rect">
                <a:avLst/>
              </a:prstGeom>
            </p:spPr>
          </p:pic>
          <p:pic>
            <p:nvPicPr>
              <p:cNvPr id="14" name="Image 13" descr="Une image contenant texte, clipart&#10;&#10;Description générée automatiquement">
                <a:extLst>
                  <a:ext uri="{FF2B5EF4-FFF2-40B4-BE49-F238E27FC236}">
                    <a16:creationId xmlns:a16="http://schemas.microsoft.com/office/drawing/2014/main" id="{F2844C14-21B8-9867-E0CA-8D98BA68B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7579" y="4191000"/>
                <a:ext cx="319419" cy="356998"/>
              </a:xfrm>
              <a:prstGeom prst="rect">
                <a:avLst/>
              </a:prstGeom>
            </p:spPr>
          </p:pic>
          <p:pic>
            <p:nvPicPr>
              <p:cNvPr id="15" name="Image 14" descr="Une image contenant texte, clipart&#10;&#10;Description générée automatiquement">
                <a:extLst>
                  <a:ext uri="{FF2B5EF4-FFF2-40B4-BE49-F238E27FC236}">
                    <a16:creationId xmlns:a16="http://schemas.microsoft.com/office/drawing/2014/main" id="{07CD7750-CAE3-E772-635A-51A7CBB478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2579" y="5079872"/>
                <a:ext cx="319419" cy="356998"/>
              </a:xfrm>
              <a:prstGeom prst="rect">
                <a:avLst/>
              </a:prstGeom>
            </p:spPr>
          </p:pic>
        </p:grpSp>
        <p:pic>
          <p:nvPicPr>
            <p:cNvPr id="2" name="Image 1" descr="Une image contenant texte, clipart&#10;&#10;Description générée automatiquement">
              <a:extLst>
                <a:ext uri="{FF2B5EF4-FFF2-40B4-BE49-F238E27FC236}">
                  <a16:creationId xmlns:a16="http://schemas.microsoft.com/office/drawing/2014/main" id="{B9BADCE1-827B-9573-9D52-E6F05A4AB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6238" y="791278"/>
              <a:ext cx="319419" cy="356998"/>
            </a:xfrm>
            <a:prstGeom prst="rect">
              <a:avLst/>
            </a:prstGeom>
          </p:spPr>
        </p:pic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4F285440-5F51-09EE-2FA4-FD89F0BEA352}"/>
              </a:ext>
            </a:extLst>
          </p:cNvPr>
          <p:cNvSpPr txBox="1"/>
          <p:nvPr/>
        </p:nvSpPr>
        <p:spPr>
          <a:xfrm>
            <a:off x="1636686" y="4303071"/>
            <a:ext cx="36273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La LFR </a:t>
            </a:r>
            <a:r>
              <a:rPr lang="en-US" sz="3200" b="1" dirty="0" err="1">
                <a:latin typeface="+mj-lt"/>
              </a:rPr>
              <a:t>est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présente</a:t>
            </a:r>
            <a:r>
              <a:rPr lang="en-US" sz="3200" b="1" dirty="0">
                <a:latin typeface="+mj-lt"/>
              </a:rPr>
              <a:t> </a:t>
            </a:r>
          </a:p>
          <a:p>
            <a:r>
              <a:rPr lang="en-US" sz="3200" b="1" dirty="0">
                <a:latin typeface="+mj-lt"/>
              </a:rPr>
              <a:t>dans </a:t>
            </a:r>
            <a:r>
              <a:rPr lang="en-US" sz="3200" b="1" dirty="0" err="1">
                <a:latin typeface="+mj-lt"/>
              </a:rPr>
              <a:t>tous</a:t>
            </a:r>
            <a:r>
              <a:rPr lang="en-US" sz="3200" b="1" dirty="0">
                <a:latin typeface="+mj-lt"/>
              </a:rPr>
              <a:t> les districts</a:t>
            </a:r>
            <a:endParaRPr lang="en-CH" sz="3200" b="1" dirty="0">
              <a:latin typeface="+mj-lt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42F76A7-B42F-820C-E01F-94CC4218D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" y="468046"/>
            <a:ext cx="4938577" cy="264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747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D8457-3DC5-4081-EDB9-B38B5E797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5F4BAC-8E85-91B7-526C-D93897E56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467" y="518436"/>
            <a:ext cx="4555065" cy="1371599"/>
          </a:xfrm>
        </p:spPr>
        <p:txBody>
          <a:bodyPr>
            <a:normAutofit fontScale="90000"/>
          </a:bodyPr>
          <a:lstStyle/>
          <a:p>
            <a:br>
              <a:rPr lang="fr-FR" dirty="0"/>
            </a:br>
            <a:br>
              <a:rPr lang="fr-FR" dirty="0"/>
            </a:br>
            <a:br>
              <a:rPr lang="en-GB" dirty="0"/>
            </a:br>
            <a:endParaRPr lang="fr-FR" sz="4900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6DF2AA53-C00E-5C33-E229-9E2F09199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018" y="5426859"/>
            <a:ext cx="2177900" cy="11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579114F-D927-1AD3-16B1-2F00D2A50563}"/>
              </a:ext>
            </a:extLst>
          </p:cNvPr>
          <p:cNvSpPr txBox="1"/>
          <p:nvPr/>
        </p:nvSpPr>
        <p:spPr>
          <a:xfrm flipH="1">
            <a:off x="3415452" y="1955799"/>
            <a:ext cx="5991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H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AF5C07E-BA3E-DAA5-3FBB-7DC72491ADF6}"/>
              </a:ext>
            </a:extLst>
          </p:cNvPr>
          <p:cNvSpPr txBox="1"/>
          <p:nvPr/>
        </p:nvSpPr>
        <p:spPr>
          <a:xfrm>
            <a:off x="873808" y="263028"/>
            <a:ext cx="104443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Avantages</a:t>
            </a:r>
            <a:r>
              <a:rPr lang="en-US" sz="4000" b="1" dirty="0"/>
              <a:t>  de </a:t>
            </a:r>
            <a:r>
              <a:rPr lang="en-US" sz="4000" b="1" dirty="0" err="1"/>
              <a:t>participer</a:t>
            </a:r>
            <a:r>
              <a:rPr lang="en-US" sz="4000" b="1" dirty="0"/>
              <a:t> aux </a:t>
            </a:r>
            <a:r>
              <a:rPr lang="en-US" sz="4000" b="1" dirty="0" err="1"/>
              <a:t>cours</a:t>
            </a:r>
            <a:r>
              <a:rPr lang="en-US" sz="4000" b="1" dirty="0"/>
              <a:t> de la LFR</a:t>
            </a:r>
          </a:p>
          <a:p>
            <a:pPr algn="ctr"/>
            <a:br>
              <a:rPr lang="en-CH" sz="4400" dirty="0"/>
            </a:br>
            <a:endParaRPr lang="en-CH" sz="4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7E01A5-10A3-F340-DDA9-D1583024A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775603" y="-3659595"/>
            <a:ext cx="10515600" cy="49002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endParaRPr lang="en-CH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E02D891E-5DFF-CCD4-F35C-E21BF8429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6858"/>
            <a:ext cx="2177902" cy="11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F9B7BFE-ED92-2C99-3701-21A57AFFEF09}"/>
              </a:ext>
            </a:extLst>
          </p:cNvPr>
          <p:cNvSpPr txBox="1"/>
          <p:nvPr/>
        </p:nvSpPr>
        <p:spPr>
          <a:xfrm>
            <a:off x="2705326" y="1300771"/>
            <a:ext cx="732376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Grand choix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Près de chez </a:t>
            </a:r>
            <a:r>
              <a:rPr lang="en-US" sz="3200" dirty="0" err="1">
                <a:latin typeface="+mj-lt"/>
              </a:rPr>
              <a:t>vous</a:t>
            </a:r>
            <a:endParaRPr lang="en-CH" sz="32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+mj-lt"/>
              </a:rPr>
              <a:t>Séries</a:t>
            </a:r>
            <a:r>
              <a:rPr lang="en-US" sz="3200" dirty="0">
                <a:latin typeface="+mj-lt"/>
              </a:rPr>
              <a:t> de </a:t>
            </a:r>
            <a:r>
              <a:rPr lang="en-US" sz="3200" dirty="0" err="1">
                <a:latin typeface="+mj-lt"/>
              </a:rPr>
              <a:t>cours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compactes</a:t>
            </a:r>
            <a:r>
              <a:rPr lang="en-US" sz="3200" dirty="0">
                <a:latin typeface="+mj-lt"/>
              </a:rPr>
              <a:t> (3 </a:t>
            </a:r>
            <a:r>
              <a:rPr lang="en-US" sz="3200" dirty="0" err="1">
                <a:latin typeface="+mj-lt"/>
              </a:rPr>
              <a:t>mois</a:t>
            </a:r>
            <a:r>
              <a:rPr lang="en-US" sz="3200" dirty="0">
                <a:latin typeface="+mj-lt"/>
              </a:rPr>
              <a:t> env.)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Prix </a:t>
            </a:r>
            <a:r>
              <a:rPr lang="en-US" sz="3200" dirty="0" err="1">
                <a:latin typeface="+mj-lt"/>
              </a:rPr>
              <a:t>raisonnables</a:t>
            </a:r>
            <a:endParaRPr lang="en-US" sz="32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+mj-lt"/>
              </a:rPr>
              <a:t>Remboursés</a:t>
            </a:r>
            <a:r>
              <a:rPr lang="en-US" sz="3200" dirty="0">
                <a:latin typeface="+mj-lt"/>
              </a:rPr>
              <a:t> sur </a:t>
            </a:r>
            <a:r>
              <a:rPr lang="en-US" sz="3200" dirty="0" err="1">
                <a:latin typeface="+mj-lt"/>
              </a:rPr>
              <a:t>présentation</a:t>
            </a:r>
            <a:r>
              <a:rPr lang="en-US" sz="3200" dirty="0">
                <a:latin typeface="+mj-lt"/>
              </a:rPr>
              <a:t> d’un </a:t>
            </a:r>
            <a:r>
              <a:rPr lang="en-US" sz="3200" dirty="0" err="1">
                <a:latin typeface="+mj-lt"/>
              </a:rPr>
              <a:t>certificat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médical</a:t>
            </a:r>
            <a:endParaRPr lang="en-US" sz="32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+mj-lt"/>
              </a:rPr>
              <a:t>Physiothérapeutes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diplômé</a:t>
            </a:r>
            <a:r>
              <a:rPr lang="en-US" sz="3200" dirty="0">
                <a:latin typeface="+mj-lt"/>
              </a:rPr>
              <a:t>-e-s et </a:t>
            </a:r>
            <a:r>
              <a:rPr lang="en-US" sz="3200" dirty="0" err="1">
                <a:latin typeface="+mj-lt"/>
              </a:rPr>
              <a:t>expérimenté</a:t>
            </a:r>
            <a:r>
              <a:rPr lang="en-US" sz="3200" dirty="0">
                <a:latin typeface="+mj-lt"/>
              </a:rPr>
              <a:t>-e-s</a:t>
            </a:r>
          </a:p>
          <a:p>
            <a:endParaRPr lang="en-CH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8657308-B96B-7589-D196-B2DF81C6E557}"/>
              </a:ext>
            </a:extLst>
          </p:cNvPr>
          <p:cNvSpPr txBox="1"/>
          <p:nvPr/>
        </p:nvSpPr>
        <p:spPr>
          <a:xfrm>
            <a:off x="4090868" y="5691237"/>
            <a:ext cx="4640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cs typeface="Arial" panose="020B0604020202020204" pitchFamily="34" charset="0"/>
              </a:rPr>
              <a:t>Bouger</a:t>
            </a:r>
            <a:r>
              <a:rPr lang="en-US" sz="4000" b="1" dirty="0">
                <a:cs typeface="Arial" panose="020B0604020202020204" pitchFamily="34" charset="0"/>
              </a:rPr>
              <a:t>, </a:t>
            </a:r>
            <a:r>
              <a:rPr lang="en-US" sz="4000" b="1" dirty="0" err="1">
                <a:cs typeface="Arial" panose="020B0604020202020204" pitchFamily="34" charset="0"/>
              </a:rPr>
              <a:t>c’est</a:t>
            </a:r>
            <a:r>
              <a:rPr lang="en-US" sz="4000" b="1" dirty="0">
                <a:cs typeface="Arial" panose="020B0604020202020204" pitchFamily="34" charset="0"/>
              </a:rPr>
              <a:t> la vie!</a:t>
            </a:r>
            <a:endParaRPr lang="en-CH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E2219B-0870-F456-0185-F49341056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018" y="5426859"/>
            <a:ext cx="2177902" cy="11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313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698CF-135D-2318-BE7C-4ED324EEB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F500F55-79CD-44CB-E847-649E770B5263}"/>
              </a:ext>
            </a:extLst>
          </p:cNvPr>
          <p:cNvSpPr txBox="1"/>
          <p:nvPr/>
        </p:nvSpPr>
        <p:spPr>
          <a:xfrm>
            <a:off x="0" y="1928050"/>
            <a:ext cx="6187260" cy="10724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dirty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cs typeface="Arial" panose="020B0604020202020204" pitchFamily="34" charset="0"/>
              </a:rPr>
              <a:t> 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Merci de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votre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attention</a:t>
            </a:r>
          </a:p>
        </p:txBody>
      </p:sp>
      <p:pic>
        <p:nvPicPr>
          <p:cNvPr id="7" name="Picture 6" descr="Une image contenant texte, Police, logo, capture d’écran&#10;&#10;Description générée automatiquement">
            <a:extLst>
              <a:ext uri="{FF2B5EF4-FFF2-40B4-BE49-F238E27FC236}">
                <a16:creationId xmlns:a16="http://schemas.microsoft.com/office/drawing/2014/main" id="{CFFE23E8-35BA-4FE5-1543-1FD216183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76" y="3857489"/>
            <a:ext cx="4148484" cy="222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 descr="Une image contenant personne, plein air, chaussures, ciel&#10;&#10;Le contenu généré par l’IA peut être incorrect.">
            <a:extLst>
              <a:ext uri="{FF2B5EF4-FFF2-40B4-BE49-F238E27FC236}">
                <a16:creationId xmlns:a16="http://schemas.microsoft.com/office/drawing/2014/main" id="{CA10983A-D3A8-BD4E-BF18-393451A9E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634" y="778053"/>
            <a:ext cx="7069190" cy="530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78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6F26AEA0-EBAD-0A0B-4234-ECEE8F713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358" y="256918"/>
            <a:ext cx="11392939" cy="6346208"/>
          </a:xfrm>
        </p:spPr>
        <p:txBody>
          <a:bodyPr>
            <a:normAutofit/>
          </a:bodyPr>
          <a:lstStyle/>
          <a:p>
            <a:pPr algn="l"/>
            <a:endParaRPr lang="fr-FR" sz="2800" b="1" i="0" dirty="0">
              <a:solidFill>
                <a:srgbClr val="212529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fr-FR" sz="2800" b="1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Définition:</a:t>
            </a:r>
          </a:p>
          <a:p>
            <a:pPr algn="l"/>
            <a:r>
              <a:rPr lang="fr-FR" b="0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La chute est une perte brutale et totalement accidentelle de l’équilibre lors de la marche ou de la réalisation de toute autre activité, faisant tomber la personne.</a:t>
            </a:r>
          </a:p>
          <a:p>
            <a:pPr algn="l"/>
            <a:endParaRPr lang="fr-FR" dirty="0">
              <a:solidFill>
                <a:srgbClr val="212529"/>
              </a:solidFill>
              <a:cs typeface="Arial" panose="020B0604020202020204" pitchFamily="34" charset="0"/>
            </a:endParaRPr>
          </a:p>
          <a:p>
            <a:pPr algn="l"/>
            <a:r>
              <a:rPr lang="fr-FR" sz="2800" b="1" dirty="0">
                <a:solidFill>
                  <a:srgbClr val="212529"/>
                </a:solidFill>
                <a:cs typeface="Arial" panose="020B0604020202020204" pitchFamily="34" charset="0"/>
              </a:rPr>
              <a:t>Fréquence des chutes </a:t>
            </a:r>
            <a:r>
              <a:rPr lang="fr-FR" sz="2800" dirty="0">
                <a:solidFill>
                  <a:srgbClr val="212529"/>
                </a:solidFill>
                <a:cs typeface="Arial" panose="020B0604020202020204" pitchFamily="34" charset="0"/>
              </a:rPr>
              <a:t>(marche et activités quotidiennes)</a:t>
            </a:r>
            <a:endParaRPr lang="fr-FR" sz="2800" b="1" dirty="0">
              <a:solidFill>
                <a:srgbClr val="212529"/>
              </a:solidFill>
              <a:cs typeface="Arial" panose="020B0604020202020204" pitchFamily="34" charset="0"/>
            </a:endParaRPr>
          </a:p>
          <a:p>
            <a:pPr algn="l"/>
            <a:r>
              <a:rPr lang="fr-FR" b="1" dirty="0">
                <a:solidFill>
                  <a:srgbClr val="212529"/>
                </a:solidFill>
                <a:cs typeface="Arial" panose="020B0604020202020204" pitchFamily="34" charset="0"/>
              </a:rPr>
              <a:t>	30%</a:t>
            </a:r>
            <a:r>
              <a:rPr lang="fr-FR" dirty="0">
                <a:solidFill>
                  <a:srgbClr val="212529"/>
                </a:solidFill>
                <a:cs typeface="Arial" panose="020B0604020202020204" pitchFamily="34" charset="0"/>
              </a:rPr>
              <a:t> des personnes </a:t>
            </a:r>
            <a:r>
              <a:rPr lang="fr-FR" b="1" dirty="0">
                <a:solidFill>
                  <a:srgbClr val="212529"/>
                </a:solidFill>
                <a:cs typeface="Arial" panose="020B0604020202020204" pitchFamily="34" charset="0"/>
              </a:rPr>
              <a:t>&gt; 60 ans</a:t>
            </a:r>
            <a:r>
              <a:rPr lang="fr-FR" dirty="0">
                <a:solidFill>
                  <a:srgbClr val="212529"/>
                </a:solidFill>
                <a:cs typeface="Arial" panose="020B0604020202020204" pitchFamily="34" charset="0"/>
              </a:rPr>
              <a:t> chutent </a:t>
            </a:r>
            <a:r>
              <a:rPr lang="fr-FR" b="1" dirty="0">
                <a:solidFill>
                  <a:srgbClr val="212529"/>
                </a:solidFill>
                <a:cs typeface="Arial" panose="020B0604020202020204" pitchFamily="34" charset="0"/>
              </a:rPr>
              <a:t>au moins 1x/an</a:t>
            </a:r>
          </a:p>
          <a:p>
            <a:pPr algn="l"/>
            <a:r>
              <a:rPr lang="fr-FR" b="1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	50%</a:t>
            </a:r>
            <a:r>
              <a:rPr lang="fr-FR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 des personnes </a:t>
            </a:r>
            <a:r>
              <a:rPr lang="fr-FR" b="1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&gt; 80 ans </a:t>
            </a:r>
            <a:r>
              <a:rPr lang="fr-FR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chutent </a:t>
            </a:r>
            <a:r>
              <a:rPr lang="fr-FR" b="1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au moins 1x/an</a:t>
            </a:r>
          </a:p>
          <a:p>
            <a:pPr algn="l"/>
            <a:endParaRPr lang="fr-FR" b="1" dirty="0">
              <a:solidFill>
                <a:srgbClr val="212529"/>
              </a:solidFill>
              <a:cs typeface="Arial" panose="020B0604020202020204" pitchFamily="34" charset="0"/>
            </a:endParaRPr>
          </a:p>
          <a:p>
            <a:pPr algn="l"/>
            <a:r>
              <a:rPr lang="fr-FR" sz="2800" b="1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Fréquence de la fracture du col fémoral </a:t>
            </a:r>
            <a:r>
              <a:rPr lang="fr-FR" sz="2800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(95% suite à une chute banale)</a:t>
            </a:r>
          </a:p>
          <a:p>
            <a:pPr algn="l"/>
            <a:r>
              <a:rPr lang="fr-FR" dirty="0">
                <a:solidFill>
                  <a:srgbClr val="212529"/>
                </a:solidFill>
                <a:cs typeface="Arial" panose="020B0604020202020204" pitchFamily="34" charset="0"/>
              </a:rPr>
              <a:t>	</a:t>
            </a:r>
            <a:r>
              <a:rPr lang="fr-FR" b="1" dirty="0">
                <a:solidFill>
                  <a:srgbClr val="212529"/>
                </a:solidFill>
                <a:cs typeface="Arial" panose="020B0604020202020204" pitchFamily="34" charset="0"/>
              </a:rPr>
              <a:t>50%</a:t>
            </a:r>
            <a:r>
              <a:rPr lang="fr-FR" dirty="0">
                <a:solidFill>
                  <a:srgbClr val="212529"/>
                </a:solidFill>
                <a:cs typeface="Arial" panose="020B0604020202020204" pitchFamily="34" charset="0"/>
              </a:rPr>
              <a:t> chez la personne </a:t>
            </a:r>
            <a:r>
              <a:rPr lang="fr-FR" b="1" dirty="0">
                <a:solidFill>
                  <a:srgbClr val="212529"/>
                </a:solidFill>
                <a:cs typeface="Arial" panose="020B0604020202020204" pitchFamily="34" charset="0"/>
              </a:rPr>
              <a:t>&gt; de 80 ans </a:t>
            </a:r>
            <a:r>
              <a:rPr lang="fr-FR" dirty="0">
                <a:solidFill>
                  <a:srgbClr val="212529"/>
                </a:solidFill>
                <a:cs typeface="Arial" panose="020B0604020202020204" pitchFamily="34" charset="0"/>
              </a:rPr>
              <a:t>- 3 ♀ / 1♂</a:t>
            </a:r>
          </a:p>
          <a:p>
            <a:pPr algn="l"/>
            <a:r>
              <a:rPr lang="fr-FR" dirty="0">
                <a:solidFill>
                  <a:srgbClr val="212529"/>
                </a:solidFill>
                <a:cs typeface="Arial" panose="020B0604020202020204" pitchFamily="34" charset="0"/>
              </a:rPr>
              <a:t>	</a:t>
            </a:r>
            <a:r>
              <a:rPr lang="fr-FR" b="1" dirty="0">
                <a:solidFill>
                  <a:srgbClr val="212529"/>
                </a:solidFill>
                <a:cs typeface="Arial" panose="020B0604020202020204" pitchFamily="34" charset="0"/>
              </a:rPr>
              <a:t>50%</a:t>
            </a:r>
            <a:r>
              <a:rPr lang="fr-FR" dirty="0">
                <a:solidFill>
                  <a:srgbClr val="212529"/>
                </a:solidFill>
                <a:cs typeface="Arial" panose="020B0604020202020204" pitchFamily="34" charset="0"/>
              </a:rPr>
              <a:t> des opéré-e-s intègrent une </a:t>
            </a:r>
            <a:r>
              <a:rPr lang="fr-FR" b="1" dirty="0">
                <a:solidFill>
                  <a:srgbClr val="212529"/>
                </a:solidFill>
                <a:cs typeface="Arial" panose="020B0604020202020204" pitchFamily="34" charset="0"/>
              </a:rPr>
              <a:t>institution</a:t>
            </a:r>
            <a:r>
              <a:rPr lang="fr-FR" dirty="0">
                <a:solidFill>
                  <a:srgbClr val="212529"/>
                </a:solidFill>
                <a:cs typeface="Arial" panose="020B0604020202020204" pitchFamily="34" charset="0"/>
              </a:rPr>
              <a:t> </a:t>
            </a:r>
            <a:r>
              <a:rPr lang="fr-FR" b="1" dirty="0">
                <a:solidFill>
                  <a:srgbClr val="212529"/>
                </a:solidFill>
                <a:cs typeface="Arial" panose="020B0604020202020204" pitchFamily="34" charset="0"/>
              </a:rPr>
              <a:t>après 1an</a:t>
            </a:r>
          </a:p>
          <a:p>
            <a:pPr algn="l"/>
            <a:r>
              <a:rPr lang="fr-FR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	</a:t>
            </a:r>
            <a:r>
              <a:rPr lang="fr-FR" b="1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20%</a:t>
            </a:r>
            <a:r>
              <a:rPr lang="fr-FR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fr-FR" b="1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de déc</a:t>
            </a:r>
            <a:r>
              <a:rPr lang="fr-FR" b="1" dirty="0">
                <a:solidFill>
                  <a:srgbClr val="212529"/>
                </a:solidFill>
                <a:cs typeface="Arial" panose="020B0604020202020204" pitchFamily="34" charset="0"/>
              </a:rPr>
              <a:t>ès à 1 an </a:t>
            </a:r>
            <a:r>
              <a:rPr lang="fr-FR" dirty="0">
                <a:solidFill>
                  <a:srgbClr val="212529"/>
                </a:solidFill>
                <a:cs typeface="Arial" panose="020B0604020202020204" pitchFamily="34" charset="0"/>
              </a:rPr>
              <a:t>de l’opération</a:t>
            </a:r>
          </a:p>
          <a:p>
            <a:pPr algn="l"/>
            <a:endParaRPr lang="fr-FR" sz="2800" b="1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BDADE7D4-1A43-F37C-42EB-2C6C6315F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968" y="5190068"/>
            <a:ext cx="2757871" cy="147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221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E57EDA-AC3D-6604-75D4-F35BC5B0B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7298" y="605314"/>
            <a:ext cx="10515600" cy="1325563"/>
          </a:xfrm>
        </p:spPr>
        <p:txBody>
          <a:bodyPr>
            <a:normAutofit/>
          </a:bodyPr>
          <a:lstStyle/>
          <a:p>
            <a:r>
              <a:rPr lang="fr-CH" sz="3200" b="1" dirty="0">
                <a:latin typeface="+mn-lt"/>
              </a:rPr>
              <a:t>Futurs événements autour de </a:t>
            </a:r>
            <a:br>
              <a:rPr lang="fr-CH" sz="3200" b="1" dirty="0">
                <a:latin typeface="+mn-lt"/>
              </a:rPr>
            </a:br>
            <a:r>
              <a:rPr lang="fr-CH" sz="3200" b="1" dirty="0">
                <a:latin typeface="+mn-lt"/>
              </a:rPr>
              <a:t>la Ligue Fribourgeoise contre le Rhumatisme</a:t>
            </a:r>
            <a:endParaRPr lang="en-CH" sz="3200" b="1" dirty="0">
              <a:latin typeface="+mn-lt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E2432E9-9CC1-6BAC-49D1-CC21EE106595}"/>
              </a:ext>
            </a:extLst>
          </p:cNvPr>
          <p:cNvSpPr txBox="1"/>
          <p:nvPr/>
        </p:nvSpPr>
        <p:spPr>
          <a:xfrm>
            <a:off x="1088951" y="2219202"/>
            <a:ext cx="1083334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/>
              <a:t>   2.5.2025 à </a:t>
            </a:r>
            <a:r>
              <a:rPr lang="fr-CH" sz="2800" dirty="0" err="1"/>
              <a:t>Siviriez</a:t>
            </a:r>
            <a:r>
              <a:rPr lang="fr-CH" sz="2800" dirty="0"/>
              <a:t>   	salle polyvalente, un des partenaires</a:t>
            </a:r>
          </a:p>
          <a:p>
            <a:r>
              <a:rPr lang="fr-CH" sz="2800" dirty="0"/>
              <a:t>				de l’après-midi Equilibre en marche</a:t>
            </a:r>
          </a:p>
          <a:p>
            <a:endParaRPr lang="fr-CH" sz="2800" dirty="0"/>
          </a:p>
          <a:p>
            <a:r>
              <a:rPr lang="fr-CH" sz="2800" b="1" dirty="0"/>
              <a:t>20.5.2025</a:t>
            </a:r>
            <a:r>
              <a:rPr lang="fr-CH" sz="2800" dirty="0"/>
              <a:t> </a:t>
            </a:r>
            <a:r>
              <a:rPr lang="fr-CH" sz="2800" b="1" dirty="0"/>
              <a:t>à Fribourg</a:t>
            </a:r>
            <a:r>
              <a:rPr lang="fr-CH" sz="2800" dirty="0"/>
              <a:t>	Auditoire Joseph Deiss, Plateau de Pérolles</a:t>
            </a:r>
          </a:p>
          <a:p>
            <a:r>
              <a:rPr lang="fr-CH" sz="2800" dirty="0"/>
              <a:t>				</a:t>
            </a:r>
            <a:r>
              <a:rPr lang="fr-CH" sz="2800" b="1" dirty="0"/>
              <a:t>Conférence publique (entrée libre) à 19h30</a:t>
            </a:r>
          </a:p>
          <a:p>
            <a:r>
              <a:rPr lang="fr-CH" sz="2800" b="1" dirty="0"/>
              <a:t>				« Rhumatisme: Mythes et Réalités»</a:t>
            </a:r>
          </a:p>
          <a:p>
            <a:endParaRPr lang="fr-CH" sz="2800" b="1" dirty="0"/>
          </a:p>
          <a:p>
            <a:r>
              <a:rPr lang="fr-CH" sz="2800" b="1" dirty="0"/>
              <a:t>24.5.2025</a:t>
            </a:r>
            <a:r>
              <a:rPr lang="fr-CH" sz="2800" dirty="0"/>
              <a:t> </a:t>
            </a:r>
            <a:r>
              <a:rPr lang="fr-CH" sz="2800" b="1" dirty="0"/>
              <a:t>à Bulle</a:t>
            </a:r>
            <a:r>
              <a:rPr lang="fr-CH" sz="2800" dirty="0"/>
              <a:t>		salle des sociétés, </a:t>
            </a:r>
            <a:r>
              <a:rPr lang="fr-CH" sz="2800" b="1" dirty="0"/>
              <a:t>entrée libre 						</a:t>
            </a:r>
            <a:r>
              <a:rPr lang="fr-CH" sz="2800" dirty="0"/>
              <a:t>Après-midi intitulée </a:t>
            </a:r>
            <a:r>
              <a:rPr lang="fr-CH" sz="2800" b="1" dirty="0"/>
              <a:t>Bouger c’est la vie! 					</a:t>
            </a:r>
            <a:r>
              <a:rPr lang="fr-CH" sz="2800" dirty="0"/>
              <a:t>découverte des cours de la LFR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AFF0338B-F910-777D-1F71-A3B3235BB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33"/>
            <a:ext cx="2177902" cy="11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5D36D0A4-2971-E39C-3265-2E3359A0F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098" y="0"/>
            <a:ext cx="2177902" cy="11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340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53ED5B-E668-D286-F2A3-A804ECC75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1299" y="396815"/>
            <a:ext cx="8443823" cy="637343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Arial"/>
                <a:cs typeface="Arial"/>
              </a:rPr>
              <a:t>Répercussions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err="1">
                <a:latin typeface="Arial"/>
                <a:cs typeface="Arial"/>
              </a:rPr>
              <a:t>économiques</a:t>
            </a:r>
            <a:endParaRPr lang="fr-FR" dirty="0" err="1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26AEA0-EBAD-0A0B-4234-ECEE8F713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359" y="1034158"/>
            <a:ext cx="10945708" cy="55384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fr-FR" sz="2800" b="1" dirty="0"/>
              <a:t>	     </a:t>
            </a:r>
          </a:p>
          <a:p>
            <a:pPr algn="l"/>
            <a:endParaRPr lang="fr-FR" sz="2800" b="1" dirty="0"/>
          </a:p>
          <a:p>
            <a:pPr algn="l"/>
            <a:endParaRPr lang="fr-FR" sz="2800" b="1" dirty="0"/>
          </a:p>
          <a:p>
            <a:pPr algn="l"/>
            <a:endParaRPr lang="fr-FR" sz="2800" b="1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BDADE7D4-1A43-F37C-42EB-2C6C6315F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968" y="5190068"/>
            <a:ext cx="2757871" cy="147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0E6563A-E205-84E0-66A3-FE983C0F5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31" y="1034610"/>
            <a:ext cx="10560481" cy="485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38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53ED5B-E668-D286-F2A3-A804ECC75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1301" y="396815"/>
            <a:ext cx="8443823" cy="637343"/>
          </a:xfrm>
        </p:spPr>
        <p:txBody>
          <a:bodyPr>
            <a:normAutofit/>
          </a:bodyPr>
          <a:lstStyle/>
          <a:p>
            <a:r>
              <a:rPr lang="fr-FR" sz="3600" dirty="0">
                <a:latin typeface="+mn-lt"/>
                <a:cs typeface="Arial" panose="020B0604020202020204" pitchFamily="34" charset="0"/>
              </a:rPr>
              <a:t>Multiples causes de chutes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26AEA0-EBAD-0A0B-4234-ECEE8F713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359" y="1034158"/>
            <a:ext cx="10945708" cy="55384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fr-FR" sz="2800" b="1" dirty="0"/>
          </a:p>
          <a:p>
            <a:pPr algn="l"/>
            <a:endParaRPr lang="fr-FR" dirty="0"/>
          </a:p>
          <a:p>
            <a:pPr algn="l"/>
            <a:r>
              <a:rPr lang="fr-FR" sz="2800" b="1" dirty="0">
                <a:cs typeface="Arial" panose="020B0604020202020204" pitchFamily="34" charset="0"/>
              </a:rPr>
              <a:t>Facteurs extrinsèques</a:t>
            </a:r>
          </a:p>
          <a:p>
            <a:pPr algn="l"/>
            <a:endParaRPr lang="fr-FR" sz="2800" b="1" dirty="0"/>
          </a:p>
          <a:p>
            <a:pPr algn="l"/>
            <a:r>
              <a:rPr lang="en-CH" dirty="0"/>
              <a:t>➢</a:t>
            </a:r>
            <a:r>
              <a:rPr lang="fr-FR" i="1" dirty="0">
                <a:cs typeface="Arial" panose="020B0604020202020204" pitchFamily="34" charset="0"/>
              </a:rPr>
              <a:t>Environnement</a:t>
            </a:r>
            <a:r>
              <a:rPr lang="fr-FR" sz="2800" dirty="0">
                <a:cs typeface="Arial" panose="020B0604020202020204" pitchFamily="34" charset="0"/>
              </a:rPr>
              <a:t> 	</a:t>
            </a:r>
            <a:r>
              <a:rPr lang="fr-FR" dirty="0">
                <a:cs typeface="Arial" panose="020B0604020202020204" pitchFamily="34" charset="0"/>
              </a:rPr>
              <a:t>Eclairage, escaliers, </a:t>
            </a:r>
            <a:r>
              <a:rPr lang="fr-FR" b="1" dirty="0">
                <a:cs typeface="Arial" panose="020B0604020202020204" pitchFamily="34" charset="0"/>
              </a:rPr>
              <a:t>seuils, tapis</a:t>
            </a:r>
            <a:r>
              <a:rPr lang="fr-FR" dirty="0">
                <a:cs typeface="Arial" panose="020B0604020202020204" pitchFamily="34" charset="0"/>
              </a:rPr>
              <a:t>, câbles, sol 					glissant, animaux…</a:t>
            </a:r>
          </a:p>
          <a:p>
            <a:pPr algn="l"/>
            <a:endParaRPr lang="fr-FR" i="1" dirty="0">
              <a:cs typeface="Arial" panose="020B0604020202020204" pitchFamily="34" charset="0"/>
            </a:endParaRPr>
          </a:p>
          <a:p>
            <a:pPr algn="l"/>
            <a:r>
              <a:rPr lang="en-CH" dirty="0">
                <a:cs typeface="Arial" panose="020B0604020202020204" pitchFamily="34" charset="0"/>
              </a:rPr>
              <a:t>➢</a:t>
            </a:r>
            <a:r>
              <a:rPr lang="fr-FR" i="1" dirty="0">
                <a:cs typeface="Arial" panose="020B0604020202020204" pitchFamily="34" charset="0"/>
              </a:rPr>
              <a:t>Accessoires</a:t>
            </a:r>
            <a:r>
              <a:rPr lang="fr-FR" dirty="0">
                <a:cs typeface="Arial" panose="020B0604020202020204" pitchFamily="34" charset="0"/>
              </a:rPr>
              <a:t>	Souliers, aides à la marche (cannes, rollator)</a:t>
            </a:r>
          </a:p>
          <a:p>
            <a:pPr algn="l"/>
            <a:r>
              <a:rPr lang="fr-FR" dirty="0">
                <a:cs typeface="Arial" panose="020B0604020202020204" pitchFamily="34" charset="0"/>
              </a:rPr>
              <a:t>			</a:t>
            </a:r>
            <a:r>
              <a:rPr lang="fr-FR" b="1" dirty="0">
                <a:cs typeface="Arial" panose="020B0604020202020204" pitchFamily="34" charset="0"/>
              </a:rPr>
              <a:t>lunettes</a:t>
            </a:r>
          </a:p>
          <a:p>
            <a:pPr algn="l"/>
            <a:r>
              <a:rPr lang="fr-FR" b="1" dirty="0">
                <a:cs typeface="Arial" panose="020B0604020202020204" pitchFamily="34" charset="0"/>
              </a:rPr>
              <a:t>			médicaments </a:t>
            </a:r>
          </a:p>
          <a:p>
            <a:pPr algn="l"/>
            <a:r>
              <a:rPr lang="fr-FR" b="1" dirty="0">
                <a:cs typeface="Arial" panose="020B0604020202020204" pitchFamily="34" charset="0"/>
              </a:rPr>
              <a:t>			nutrition</a:t>
            </a:r>
          </a:p>
          <a:p>
            <a:pPr algn="l"/>
            <a:r>
              <a:rPr lang="fr-FR" b="1" dirty="0"/>
              <a:t>			</a:t>
            </a:r>
          </a:p>
          <a:p>
            <a:pPr algn="l"/>
            <a:endParaRPr lang="fr-FR" sz="3600" b="1" dirty="0"/>
          </a:p>
          <a:p>
            <a:pPr algn="l"/>
            <a:endParaRPr lang="fr-FR" sz="2800" b="1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BDADE7D4-1A43-F37C-42EB-2C6C6315F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968" y="5190068"/>
            <a:ext cx="2757871" cy="147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630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6F26AEA0-EBAD-0A0B-4234-ECEE8F713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359" y="845389"/>
            <a:ext cx="10945708" cy="6012611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algn="l"/>
            <a:endParaRPr lang="fr-FR" sz="3300" b="1" dirty="0"/>
          </a:p>
          <a:p>
            <a:pPr algn="l"/>
            <a:endParaRPr lang="fr-FR" sz="3300" b="1" dirty="0">
              <a:cs typeface="Arial" panose="020B0604020202020204" pitchFamily="34" charset="0"/>
            </a:endParaRPr>
          </a:p>
          <a:p>
            <a:pPr algn="l"/>
            <a:r>
              <a:rPr lang="fr-FR" sz="4500" b="1" dirty="0">
                <a:cs typeface="Arial" panose="020B0604020202020204" pitchFamily="34" charset="0"/>
              </a:rPr>
              <a:t>Facteurs intrinsèques </a:t>
            </a:r>
            <a:endParaRPr lang="fr-FR" sz="4500" i="1" dirty="0">
              <a:cs typeface="Arial" panose="020B0604020202020204" pitchFamily="34" charset="0"/>
            </a:endParaRPr>
          </a:p>
          <a:p>
            <a:pPr algn="l"/>
            <a:r>
              <a:rPr lang="fr-FR" sz="2000" i="1" dirty="0"/>
              <a:t>		</a:t>
            </a:r>
          </a:p>
          <a:p>
            <a:pPr algn="l"/>
            <a:r>
              <a:rPr lang="en-US" sz="2800" dirty="0"/>
              <a:t>		</a:t>
            </a:r>
            <a:r>
              <a:rPr lang="en-CH" sz="3200" dirty="0"/>
              <a:t>➢</a:t>
            </a:r>
            <a:r>
              <a:rPr lang="fr-FR" sz="3200" i="1" dirty="0"/>
              <a:t>Force musculaire </a:t>
            </a:r>
            <a:endParaRPr lang="fr-FR" sz="3200" dirty="0"/>
          </a:p>
          <a:p>
            <a:pPr algn="l"/>
            <a:r>
              <a:rPr lang="fr-FR" sz="3200" dirty="0"/>
              <a:t>			1 à 2 % de la force musculaire par an &gt; 50 ans</a:t>
            </a:r>
          </a:p>
          <a:p>
            <a:pPr algn="l"/>
            <a:endParaRPr lang="fr-FR" sz="3200" i="1" dirty="0"/>
          </a:p>
          <a:p>
            <a:pPr algn="l"/>
            <a:r>
              <a:rPr lang="fr-FR" sz="3200" i="1" dirty="0"/>
              <a:t>		</a:t>
            </a:r>
            <a:r>
              <a:rPr lang="en-CH" sz="3200" dirty="0"/>
              <a:t>➢</a:t>
            </a:r>
            <a:r>
              <a:rPr lang="fr-FR" sz="3200" i="1" dirty="0"/>
              <a:t>Mobilité articulaire </a:t>
            </a:r>
          </a:p>
          <a:p>
            <a:pPr algn="l"/>
            <a:r>
              <a:rPr lang="fr-FR" sz="3200" dirty="0"/>
              <a:t>			 par l’arthrose, les douleurs, une prothèse, … </a:t>
            </a:r>
          </a:p>
          <a:p>
            <a:pPr algn="l"/>
            <a:endParaRPr lang="fr-FR" sz="3200" i="1" dirty="0"/>
          </a:p>
          <a:p>
            <a:pPr algn="l"/>
            <a:r>
              <a:rPr lang="fr-FR" sz="3200" i="1" dirty="0"/>
              <a:t>		</a:t>
            </a:r>
            <a:r>
              <a:rPr lang="en-CH" sz="3200" dirty="0"/>
              <a:t>➢</a:t>
            </a:r>
            <a:r>
              <a:rPr lang="fr-FR" sz="3200" i="1" dirty="0"/>
              <a:t>Marche</a:t>
            </a:r>
            <a:r>
              <a:rPr lang="fr-FR" sz="3200" dirty="0"/>
              <a:t> </a:t>
            </a:r>
          </a:p>
          <a:p>
            <a:pPr algn="l"/>
            <a:r>
              <a:rPr lang="fr-FR" sz="3200" dirty="0"/>
              <a:t>			 de la longueur et de la hauteur du pas, de l’endurance…</a:t>
            </a:r>
          </a:p>
          <a:p>
            <a:pPr algn="l"/>
            <a:endParaRPr lang="en-US" sz="3200" dirty="0"/>
          </a:p>
          <a:p>
            <a:pPr algn="l"/>
            <a:r>
              <a:rPr lang="en-US" sz="3200" dirty="0"/>
              <a:t>		</a:t>
            </a:r>
            <a:r>
              <a:rPr lang="en-CH" sz="3200" dirty="0"/>
              <a:t>➢</a:t>
            </a:r>
            <a:r>
              <a:rPr lang="fr-FR" sz="3200" i="1" dirty="0"/>
              <a:t>Equilibre – Posture</a:t>
            </a:r>
          </a:p>
          <a:p>
            <a:pPr algn="l"/>
            <a:r>
              <a:rPr lang="fr-FR" sz="3200" i="1" dirty="0"/>
              <a:t>	</a:t>
            </a:r>
            <a:r>
              <a:rPr lang="fr-FR" sz="3200" dirty="0"/>
              <a:t> 		antéversion du tronc</a:t>
            </a:r>
          </a:p>
          <a:p>
            <a:pPr algn="l"/>
            <a:endParaRPr lang="fr-FR" sz="3200" i="1" dirty="0"/>
          </a:p>
          <a:p>
            <a:pPr algn="l"/>
            <a:r>
              <a:rPr lang="fr-FR" sz="3200" i="1" dirty="0"/>
              <a:t>		</a:t>
            </a:r>
            <a:r>
              <a:rPr lang="en-CH" sz="3200" dirty="0"/>
              <a:t>➢</a:t>
            </a:r>
            <a:r>
              <a:rPr lang="fr-FR" sz="3200" i="1" dirty="0"/>
              <a:t>Déclin cognitif, double tâche 	</a:t>
            </a:r>
            <a:r>
              <a:rPr lang="fr-FR" sz="3200" dirty="0"/>
              <a:t>p.ex. se déplacer en portant </a:t>
            </a:r>
          </a:p>
          <a:p>
            <a:pPr algn="l"/>
            <a:r>
              <a:rPr lang="fr-FR" sz="3200" dirty="0"/>
              <a:t>						une tasse sur un plateau…</a:t>
            </a:r>
            <a:endParaRPr lang="fr-FR" sz="3200" b="1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BDADE7D4-1A43-F37C-42EB-2C6C6315F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957" y="5553978"/>
            <a:ext cx="2208683" cy="118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phique 5" descr="Flèche vers le bas avec un remplissage uni">
            <a:extLst>
              <a:ext uri="{FF2B5EF4-FFF2-40B4-BE49-F238E27FC236}">
                <a16:creationId xmlns:a16="http://schemas.microsoft.com/office/drawing/2014/main" id="{F8B600F8-5E31-8C1F-992A-C4F53FAFD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04160" y="2381060"/>
            <a:ext cx="386080" cy="386080"/>
          </a:xfrm>
          <a:prstGeom prst="rect">
            <a:avLst/>
          </a:prstGeom>
        </p:spPr>
      </p:pic>
      <p:pic>
        <p:nvPicPr>
          <p:cNvPr id="7" name="Graphique 6" descr="Flèche vers le bas avec un remplissage uni">
            <a:extLst>
              <a:ext uri="{FF2B5EF4-FFF2-40B4-BE49-F238E27FC236}">
                <a16:creationId xmlns:a16="http://schemas.microsoft.com/office/drawing/2014/main" id="{E1DD6558-6CC2-6FC6-C48B-DC35B7907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16620" y="3366959"/>
            <a:ext cx="386080" cy="386080"/>
          </a:xfrm>
          <a:prstGeom prst="rect">
            <a:avLst/>
          </a:prstGeom>
        </p:spPr>
      </p:pic>
      <p:pic>
        <p:nvPicPr>
          <p:cNvPr id="8" name="Graphique 7" descr="Flèche vers le bas avec un remplissage uni">
            <a:extLst>
              <a:ext uri="{FF2B5EF4-FFF2-40B4-BE49-F238E27FC236}">
                <a16:creationId xmlns:a16="http://schemas.microsoft.com/office/drawing/2014/main" id="{22972DFC-7AFC-0ED8-8E53-169FEE9ED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04160" y="4290142"/>
            <a:ext cx="386080" cy="386080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4CF1D157-0DA7-E1F2-C7CE-263B582FFFA3}"/>
              </a:ext>
            </a:extLst>
          </p:cNvPr>
          <p:cNvSpPr txBox="1">
            <a:spLocks/>
          </p:cNvSpPr>
          <p:nvPr/>
        </p:nvSpPr>
        <p:spPr>
          <a:xfrm>
            <a:off x="1581301" y="396815"/>
            <a:ext cx="8443823" cy="6373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latin typeface="+mn-lt"/>
                <a:cs typeface="Arial" panose="020B0604020202020204" pitchFamily="34" charset="0"/>
              </a:rPr>
              <a:t>Multiples causes de chutes</a:t>
            </a:r>
          </a:p>
        </p:txBody>
      </p:sp>
    </p:spTree>
    <p:extLst>
      <p:ext uri="{BB962C8B-B14F-4D97-AF65-F5344CB8AC3E}">
        <p14:creationId xmlns:p14="http://schemas.microsoft.com/office/powerpoint/2010/main" val="4075153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53ED5B-E668-D286-F2A3-A804ECC75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1301" y="285354"/>
            <a:ext cx="8443823" cy="637343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latin typeface="+mn-lt"/>
                <a:cs typeface="Arial"/>
              </a:rPr>
              <a:t>Programme</a:t>
            </a:r>
            <a:r>
              <a:rPr lang="en-US" sz="3600" dirty="0">
                <a:latin typeface="+mn-lt"/>
                <a:cs typeface="Arial"/>
              </a:rPr>
              <a:t> “</a:t>
            </a:r>
            <a:r>
              <a:rPr lang="en-US" sz="3600" dirty="0" err="1">
                <a:latin typeface="+mn-lt"/>
                <a:cs typeface="Arial"/>
              </a:rPr>
              <a:t>Prévention</a:t>
            </a:r>
            <a:r>
              <a:rPr lang="en-US" sz="3600" dirty="0">
                <a:latin typeface="+mn-lt"/>
                <a:cs typeface="Arial"/>
              </a:rPr>
              <a:t> des chutes de la LFR”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26AEA0-EBAD-0A0B-4234-ECEE8F713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359" y="1140838"/>
            <a:ext cx="11418818" cy="513804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l"/>
            <a:r>
              <a:rPr lang="en-US" sz="2800" dirty="0"/>
              <a:t>	</a:t>
            </a:r>
            <a:r>
              <a:rPr lang="en-CH" sz="2800" dirty="0"/>
              <a:t>➢ </a:t>
            </a:r>
            <a:r>
              <a:rPr lang="fr-FR" sz="2800" b="1" dirty="0"/>
              <a:t>Individuel</a:t>
            </a:r>
            <a:endParaRPr lang="fr-FR" dirty="0"/>
          </a:p>
          <a:p>
            <a:pPr algn="l"/>
            <a:r>
              <a:rPr lang="fr-FR" sz="2800" dirty="0"/>
              <a:t>		</a:t>
            </a:r>
            <a:r>
              <a:rPr lang="fr-FR" sz="2100" dirty="0"/>
              <a:t>●</a:t>
            </a:r>
            <a:r>
              <a:rPr lang="fr-FR" sz="2800" dirty="0"/>
              <a:t> 3 séances de 90 min à domicile chez le/la bénéficiaire 		 </a:t>
            </a:r>
          </a:p>
          <a:p>
            <a:pPr algn="l"/>
            <a:r>
              <a:rPr lang="fr-FR" sz="2800" dirty="0"/>
              <a:t>		</a:t>
            </a:r>
            <a:r>
              <a:rPr lang="fr-FR" sz="2100" dirty="0"/>
              <a:t>●</a:t>
            </a:r>
            <a:r>
              <a:rPr lang="fr-FR" sz="2800" dirty="0"/>
              <a:t> réévaluation à 3 mois</a:t>
            </a:r>
          </a:p>
          <a:p>
            <a:pPr algn="l"/>
            <a:r>
              <a:rPr lang="fr-FR" sz="2800" dirty="0"/>
              <a:t> 		</a:t>
            </a:r>
            <a:r>
              <a:rPr lang="fr-FR" sz="2100" dirty="0"/>
              <a:t>●</a:t>
            </a:r>
            <a:r>
              <a:rPr lang="fr-FR" sz="2800" dirty="0"/>
              <a:t> une chaise</a:t>
            </a:r>
          </a:p>
          <a:p>
            <a:pPr algn="l"/>
            <a:endParaRPr lang="fr-FR" sz="2800" dirty="0"/>
          </a:p>
          <a:p>
            <a:pPr algn="l"/>
            <a:r>
              <a:rPr lang="en-US" sz="2800" dirty="0"/>
              <a:t>	</a:t>
            </a:r>
            <a:r>
              <a:rPr lang="en-CH" sz="2800" dirty="0"/>
              <a:t>➢ </a:t>
            </a:r>
            <a:r>
              <a:rPr lang="fr-FR" sz="2800" b="1" dirty="0"/>
              <a:t>Groupe</a:t>
            </a:r>
            <a:r>
              <a:rPr lang="fr-FR" sz="2800" dirty="0"/>
              <a:t> (max 10 participants)</a:t>
            </a:r>
          </a:p>
          <a:p>
            <a:pPr algn="l"/>
            <a:r>
              <a:rPr lang="fr-FR" sz="2800" dirty="0"/>
              <a:t> 		</a:t>
            </a:r>
            <a:r>
              <a:rPr lang="fr-FR" sz="2100" dirty="0"/>
              <a:t>●</a:t>
            </a:r>
            <a:r>
              <a:rPr lang="fr-FR" sz="1900" dirty="0"/>
              <a:t> </a:t>
            </a:r>
            <a:r>
              <a:rPr lang="fr-FR" sz="2800" dirty="0"/>
              <a:t>3 séances de 90 min</a:t>
            </a:r>
          </a:p>
          <a:p>
            <a:pPr algn="l"/>
            <a:r>
              <a:rPr lang="fr-FR" sz="2800" dirty="0"/>
              <a:t>		</a:t>
            </a:r>
            <a:r>
              <a:rPr lang="fr-FR" sz="2100" dirty="0"/>
              <a:t>●</a:t>
            </a:r>
            <a:r>
              <a:rPr lang="fr-FR" sz="2800" dirty="0"/>
              <a:t> Salle et chaises</a:t>
            </a:r>
          </a:p>
          <a:p>
            <a:pPr algn="l"/>
            <a:endParaRPr lang="fr-FR" sz="2800" dirty="0"/>
          </a:p>
          <a:p>
            <a:pPr algn="l"/>
            <a:r>
              <a:rPr lang="en-US" sz="2800" dirty="0"/>
              <a:t>	</a:t>
            </a:r>
            <a:r>
              <a:rPr lang="en-CH" sz="2800" dirty="0"/>
              <a:t>➢ </a:t>
            </a:r>
            <a:r>
              <a:rPr lang="fr-FR" sz="2800" b="1" dirty="0"/>
              <a:t>Coût total		</a:t>
            </a:r>
          </a:p>
          <a:p>
            <a:pPr algn="l"/>
            <a:r>
              <a:rPr lang="fr-FR" sz="2800" b="1" dirty="0"/>
              <a:t>		</a:t>
            </a:r>
            <a:r>
              <a:rPr lang="fr-FR" sz="2100" dirty="0"/>
              <a:t>●</a:t>
            </a:r>
            <a:r>
              <a:rPr lang="fr-FR" sz="2800" dirty="0"/>
              <a:t> En individuel	→	remboursé (bon de physio à domicile)</a:t>
            </a:r>
          </a:p>
          <a:p>
            <a:pPr algn="l"/>
            <a:r>
              <a:rPr lang="fr-FR" sz="2800" dirty="0"/>
              <a:t>		</a:t>
            </a:r>
            <a:r>
              <a:rPr lang="fr-FR" sz="2100" dirty="0"/>
              <a:t>●</a:t>
            </a:r>
            <a:r>
              <a:rPr lang="fr-FR" sz="2800" dirty="0"/>
              <a:t> En groupe		→	50 CHF/ personne</a:t>
            </a:r>
          </a:p>
          <a:p>
            <a:pPr algn="l"/>
            <a:endParaRPr lang="fr-FR" sz="2800" dirty="0"/>
          </a:p>
          <a:p>
            <a:pPr algn="l"/>
            <a:endParaRPr lang="fr-FR" sz="2800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BDADE7D4-1A43-F37C-42EB-2C6C6315F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311" y="5564404"/>
            <a:ext cx="2091330" cy="112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237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53ED5B-E668-D286-F2A3-A804ECC75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3664" y="467936"/>
            <a:ext cx="8443823" cy="63734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/>
                <a:cs typeface="Arial"/>
              </a:rPr>
              <a:t>1ère séance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26AEA0-EBAD-0A0B-4234-ECEE8F713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2643" y="1105279"/>
            <a:ext cx="9965866" cy="36673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fr-FR" sz="2800" b="1" dirty="0"/>
          </a:p>
          <a:p>
            <a:pPr algn="l"/>
            <a:r>
              <a:rPr lang="fr-FR" dirty="0"/>
              <a:t>Prise de contact – administration</a:t>
            </a:r>
          </a:p>
          <a:p>
            <a:pPr algn="l"/>
            <a:r>
              <a:rPr lang="fr-FR" b="1" dirty="0"/>
              <a:t>				</a:t>
            </a:r>
          </a:p>
          <a:p>
            <a:pPr algn="l"/>
            <a:r>
              <a:rPr lang="fr-FR" b="1" dirty="0"/>
              <a:t>				</a:t>
            </a:r>
            <a:r>
              <a:rPr lang="fr-FR" dirty="0"/>
              <a:t>Tests de départ</a:t>
            </a:r>
          </a:p>
          <a:p>
            <a:pPr algn="l"/>
            <a:endParaRPr lang="fr-FR" sz="2800" b="1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BDADE7D4-1A43-F37C-42EB-2C6C6315F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968" y="5190068"/>
            <a:ext cx="2757871" cy="147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7F7B841-CED2-BC4D-AAB6-ACDA62CDF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147" y="3930390"/>
            <a:ext cx="2003425" cy="229280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8222CA8-9813-8279-1A66-FC67C3E45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967" y="3599990"/>
            <a:ext cx="1194147" cy="262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43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677C1-93C7-0EFA-75C0-7D1B66F2D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9856BBA0-5AD8-1F02-C0B6-3B567FF98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958" y="5406660"/>
            <a:ext cx="2401881" cy="128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396DAF3-67E5-1308-8059-C9BBB7115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755" y="2250017"/>
            <a:ext cx="3863308" cy="1477469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D9F0C574-4DFA-D67C-0B4C-1D8D67CCD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3664" y="252171"/>
            <a:ext cx="8443823" cy="63734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/>
                <a:cs typeface="Arial"/>
              </a:rPr>
              <a:t>Performances du test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B7B2DF8-A143-E9D3-A617-C94E129A7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55" y="1168035"/>
            <a:ext cx="1118235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33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53ED5B-E668-D286-F2A3-A804ECC75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1301" y="380352"/>
            <a:ext cx="8443823" cy="63734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/>
                <a:cs typeface="Arial"/>
              </a:rPr>
              <a:t>2ème séance</a:t>
            </a:r>
            <a:endParaRPr lang="fr-FR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BDADE7D4-1A43-F37C-42EB-2C6C6315F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529" y="5364480"/>
            <a:ext cx="2432310" cy="130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22C1B75-2FC3-E7A2-6906-2C73F225D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356" y="2977952"/>
            <a:ext cx="2162486" cy="207046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85994ED-74E1-2420-AAFA-604B8AB8C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986" y="2629937"/>
            <a:ext cx="2691506" cy="279404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21D5574-FC5D-03D8-A4CF-1AAFC0E0AE7D}"/>
              </a:ext>
            </a:extLst>
          </p:cNvPr>
          <p:cNvSpPr txBox="1"/>
          <p:nvPr/>
        </p:nvSpPr>
        <p:spPr>
          <a:xfrm>
            <a:off x="4366632" y="1960886"/>
            <a:ext cx="229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Marche </a:t>
            </a:r>
            <a:r>
              <a:rPr lang="en-US" dirty="0" err="1"/>
              <a:t>avant</a:t>
            </a:r>
            <a:r>
              <a:rPr lang="en-US" dirty="0"/>
              <a:t> </a:t>
            </a:r>
            <a:r>
              <a:rPr lang="en-US" dirty="0" err="1"/>
              <a:t>puis</a:t>
            </a:r>
            <a:endParaRPr lang="en-US" dirty="0"/>
          </a:p>
          <a:p>
            <a:r>
              <a:rPr lang="en-US" dirty="0"/>
              <a:t>½ tour </a:t>
            </a:r>
            <a:r>
              <a:rPr lang="en-US" dirty="0" err="1"/>
              <a:t>complet</a:t>
            </a:r>
            <a:endParaRPr lang="en-CH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BE3608A-8A87-10CC-DE71-DD305FD5E6E7}"/>
              </a:ext>
            </a:extLst>
          </p:cNvPr>
          <p:cNvSpPr txBox="1"/>
          <p:nvPr/>
        </p:nvSpPr>
        <p:spPr>
          <a:xfrm>
            <a:off x="7803985" y="1967143"/>
            <a:ext cx="2691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Ramasser</a:t>
            </a:r>
            <a:r>
              <a:rPr lang="en-US" dirty="0"/>
              <a:t> un </a:t>
            </a:r>
            <a:r>
              <a:rPr lang="en-US" dirty="0" err="1"/>
              <a:t>objet</a:t>
            </a:r>
            <a:r>
              <a:rPr lang="en-US" dirty="0"/>
              <a:t> au sol</a:t>
            </a:r>
          </a:p>
          <a:p>
            <a:r>
              <a:rPr lang="en-US" dirty="0"/>
              <a:t>et le porter</a:t>
            </a:r>
            <a:endParaRPr lang="en-CH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8347B6F-B7DD-6879-C839-D296B0F600D9}"/>
              </a:ext>
            </a:extLst>
          </p:cNvPr>
          <p:cNvSpPr txBox="1"/>
          <p:nvPr/>
        </p:nvSpPr>
        <p:spPr>
          <a:xfrm>
            <a:off x="1371600" y="1960886"/>
            <a:ext cx="1864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Equilibre</a:t>
            </a:r>
            <a:r>
              <a:rPr lang="en-US" dirty="0"/>
              <a:t> bipodal</a:t>
            </a:r>
          </a:p>
          <a:p>
            <a:r>
              <a:rPr lang="en-US" dirty="0"/>
              <a:t>+/- </a:t>
            </a:r>
            <a:r>
              <a:rPr lang="en-US" dirty="0" err="1"/>
              <a:t>yeux</a:t>
            </a:r>
            <a:r>
              <a:rPr lang="en-US" dirty="0"/>
              <a:t> </a:t>
            </a:r>
            <a:r>
              <a:rPr lang="en-US" dirty="0" err="1"/>
              <a:t>fermés</a:t>
            </a:r>
            <a:endParaRPr lang="en-CH" dirty="0"/>
          </a:p>
        </p:txBody>
      </p:sp>
      <p:sp>
        <p:nvSpPr>
          <p:cNvPr id="12" name="Sous-titre 11">
            <a:extLst>
              <a:ext uri="{FF2B5EF4-FFF2-40B4-BE49-F238E27FC236}">
                <a16:creationId xmlns:a16="http://schemas.microsoft.com/office/drawing/2014/main" id="{7CF68E2F-E357-1A24-E840-C05E759F2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22918"/>
            <a:ext cx="9144000" cy="1655762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45BAECF-829E-FB94-7B22-935F4BB777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0806" y="3204111"/>
            <a:ext cx="1341519" cy="216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109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828</Words>
  <Application>Microsoft Office PowerPoint</Application>
  <PresentationFormat>Grand écran</PresentationFormat>
  <Paragraphs>174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Aptos</vt:lpstr>
      <vt:lpstr>Aptos Display</vt:lpstr>
      <vt:lpstr>Arial</vt:lpstr>
      <vt:lpstr>Calibri Light</vt:lpstr>
      <vt:lpstr>Thème Office</vt:lpstr>
      <vt:lpstr> Marcher avec assurance grâce au programme “Prévention des chutes” de La LFR</vt:lpstr>
      <vt:lpstr>Présentation PowerPoint</vt:lpstr>
      <vt:lpstr>Répercussions économiques</vt:lpstr>
      <vt:lpstr>Multiples causes de chutes</vt:lpstr>
      <vt:lpstr>Présentation PowerPoint</vt:lpstr>
      <vt:lpstr>Programme “Prévention des chutes de la LFR”</vt:lpstr>
      <vt:lpstr>1ère séance</vt:lpstr>
      <vt:lpstr>Performances du test</vt:lpstr>
      <vt:lpstr>2ème séance</vt:lpstr>
      <vt:lpstr>3ème séance</vt:lpstr>
      <vt:lpstr>Programme à domicile</vt:lpstr>
      <vt:lpstr>Pense-bête</vt:lpstr>
      <vt:lpstr>Suivi post-cours</vt:lpstr>
      <vt:lpstr>   </vt:lpstr>
      <vt:lpstr>   </vt:lpstr>
      <vt:lpstr>Présentation PowerPoint</vt:lpstr>
      <vt:lpstr>Présentation PowerPoint</vt:lpstr>
      <vt:lpstr>   </vt:lpstr>
      <vt:lpstr>Présentation PowerPoint</vt:lpstr>
      <vt:lpstr>Futurs événements autour de  la Ligue Fribourgeoise contre le Rhumatisme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francois Grognuz</dc:creator>
  <cp:lastModifiedBy>francois Grognuz</cp:lastModifiedBy>
  <cp:revision>103</cp:revision>
  <dcterms:created xsi:type="dcterms:W3CDTF">2024-09-24T08:32:08Z</dcterms:created>
  <dcterms:modified xsi:type="dcterms:W3CDTF">2025-04-25T23:00:25Z</dcterms:modified>
</cp:coreProperties>
</file>