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9" r:id="rId3"/>
    <p:sldId id="286" r:id="rId4"/>
    <p:sldId id="262" r:id="rId5"/>
    <p:sldId id="260" r:id="rId6"/>
    <p:sldId id="282" r:id="rId7"/>
    <p:sldId id="263" r:id="rId8"/>
    <p:sldId id="271" r:id="rId9"/>
    <p:sldId id="272" r:id="rId10"/>
    <p:sldId id="283" r:id="rId11"/>
    <p:sldId id="284" r:id="rId12"/>
    <p:sldId id="281" r:id="rId13"/>
    <p:sldId id="285" r:id="rId14"/>
    <p:sldId id="280" r:id="rId15"/>
    <p:sldId id="287" r:id="rId16"/>
    <p:sldId id="270" r:id="rId17"/>
    <p:sldId id="257" r:id="rId18"/>
    <p:sldId id="258" r:id="rId19"/>
    <p:sldId id="273" r:id="rId20"/>
    <p:sldId id="274" r:id="rId21"/>
    <p:sldId id="275" r:id="rId22"/>
    <p:sldId id="276" r:id="rId23"/>
    <p:sldId id="277" r:id="rId24"/>
    <p:sldId id="278" r:id="rId25"/>
    <p:sldId id="269" r:id="rId26"/>
    <p:sldId id="259" r:id="rId27"/>
    <p:sldId id="266" r:id="rId28"/>
    <p:sldId id="264" r:id="rId29"/>
    <p:sldId id="267" r:id="rId30"/>
    <p:sldId id="268" r:id="rId31"/>
    <p:sldId id="26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2655CD-8473-41A7-8841-E212ACC70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3C09DA-DC11-491E-8B91-6E4D8CB3DC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4368F-D6D3-46A3-94D4-5E2CAADBAA3C}" type="datetimeFigureOut">
              <a:rPr lang="fr-CH" smtClean="0"/>
              <a:t>20.05.2025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F294E3-6DBC-41DB-99BB-A32FA66D74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D223FB-3A4F-4EF9-A463-CEC60F7E52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88CC-23DA-4E1D-BC35-B25B65F2D5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362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F0037-F2CC-43F9-9346-A87AF8361E5D}" type="datetimeFigureOut">
              <a:rPr lang="fr-CH" smtClean="0"/>
              <a:t>20.05.2025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56873-F17E-42E7-8A40-97F1CADFBC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875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25BB-3582-4316-BD07-C9375166FBB2}" type="datetime1">
              <a:rPr lang="fr-CH" smtClean="0"/>
              <a:t>20.05.2025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84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7099-E35F-4EAC-AD73-EBEF69EA88DD}" type="datetime1">
              <a:rPr lang="fr-CH" smtClean="0"/>
              <a:t>20.05.2025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797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5E68-16FD-4A29-9FA4-6E062121FEE2}" type="datetime1">
              <a:rPr lang="fr-CH" smtClean="0"/>
              <a:t>20.05.2025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85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3406-487A-4047-99CF-068F9043FA66}" type="datetime1">
              <a:rPr lang="fr-CH" smtClean="0"/>
              <a:t>20.05.2025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95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5621-2FEA-4DA5-96DC-2DB9D50ACEFE}" type="datetime1">
              <a:rPr lang="fr-CH" smtClean="0"/>
              <a:t>20.05.2025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64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43C5-531B-4C9B-B430-80CFA1550EA1}" type="datetime1">
              <a:rPr lang="fr-CH" smtClean="0"/>
              <a:t>20.05.2025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672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FA2-2887-40EE-9649-1795B354AE00}" type="datetime1">
              <a:rPr lang="fr-CH" smtClean="0"/>
              <a:t>20.05.2025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383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FBA3-BB59-4D59-9F7A-B2C95C22480F}" type="datetime1">
              <a:rPr lang="fr-CH" smtClean="0"/>
              <a:t>20.05.2025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707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D11-96DC-406E-A2D7-86A0D677EA75}" type="datetime1">
              <a:rPr lang="fr-CH" smtClean="0"/>
              <a:t>20.05.2025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99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E18E-9AD7-4165-A64A-BDEAD9D738F7}" type="datetime1">
              <a:rPr lang="fr-CH" smtClean="0"/>
              <a:t>20.05.2025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624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CC6-3156-4A94-A736-AC1DE1014549}" type="datetime1">
              <a:rPr lang="fr-CH" smtClean="0"/>
              <a:t>20.05.2025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891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F3A-69B5-43B1-8B13-AF56BD0708B8}" type="datetime1">
              <a:rPr lang="fr-CH" smtClean="0"/>
              <a:t>20.05.2025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056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89C-5047-40F4-BB37-EBF577ADEA65}" type="datetime1">
              <a:rPr lang="fr-CH" smtClean="0"/>
              <a:t>20.05.2025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543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20BC-BD4C-4228-81DD-D9DF1783AC1E}" type="datetime1">
              <a:rPr lang="fr-CH" smtClean="0"/>
              <a:t>20.05.2025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05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A617-D2B2-4EC2-ABAB-7797A24E0653}" type="datetime1">
              <a:rPr lang="fr-CH" smtClean="0"/>
              <a:t>20.05.2025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61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6E8-89B2-429F-826D-E964FAC5822E}" type="datetime1">
              <a:rPr lang="fr-CH" smtClean="0"/>
              <a:t>20.05.2025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984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AC312-89A3-43BE-8BB2-96A1F59EA449}" type="datetime1">
              <a:rPr lang="fr-CH" smtClean="0"/>
              <a:t>20.05.2025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1230A8-D9E0-4AB0-BC7B-F7BFEB45D1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744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10E84-EEBC-4637-9CE4-30EB1D070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H" dirty="0"/>
              <a:t>Le rhumatisme : </a:t>
            </a:r>
            <a:br>
              <a:rPr lang="fr-CH" dirty="0"/>
            </a:br>
            <a:r>
              <a:rPr lang="fr-CH" dirty="0"/>
              <a:t>mythe et réalité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CAECEC-302F-4A75-B573-EA70DC943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5362595"/>
            <a:ext cx="8915399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fr-CH" dirty="0"/>
              <a:t>Dr Romain Garofoli</a:t>
            </a:r>
          </a:p>
          <a:p>
            <a:pPr algn="ctr"/>
            <a:r>
              <a:rPr lang="fr-CH" dirty="0"/>
              <a:t>Rhumatologue – médecin chef</a:t>
            </a:r>
          </a:p>
          <a:p>
            <a:pPr algn="ctr"/>
            <a:r>
              <a:rPr lang="fr-CH" dirty="0"/>
              <a:t>HIB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484728-0911-4DC0-B481-C1A5174C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12140"/>
            <a:ext cx="2667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024B6-CFEB-459B-9673-D84BF8FD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Examen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909C9-794C-4851-B77A-C470738B8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Douleur lors de la marche</a:t>
            </a:r>
          </a:p>
          <a:p>
            <a:endParaRPr lang="fr-CH" dirty="0"/>
          </a:p>
          <a:p>
            <a:r>
              <a:rPr lang="fr-CH" dirty="0"/>
              <a:t>Pas de boiterie</a:t>
            </a:r>
          </a:p>
          <a:p>
            <a:endParaRPr lang="fr-CH" dirty="0"/>
          </a:p>
          <a:p>
            <a:r>
              <a:rPr lang="fr-CH" dirty="0"/>
              <a:t>Pas de faiblesse musculaire</a:t>
            </a:r>
          </a:p>
          <a:p>
            <a:endParaRPr lang="fr-CH" dirty="0"/>
          </a:p>
          <a:p>
            <a:r>
              <a:rPr lang="fr-CH" dirty="0"/>
              <a:t>Examen des hanches et des genoux normal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3728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024B6-CFEB-459B-9673-D84BF8FD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Diagnostic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909C9-794C-4851-B77A-C470738B8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pPr marL="0" indent="0">
              <a:buNone/>
            </a:pPr>
            <a:r>
              <a:rPr lang="fr-CH" sz="2000" dirty="0">
                <a:sym typeface="Wingdings" panose="05000000000000000000" pitchFamily="2" charset="2"/>
              </a:rPr>
              <a:t> </a:t>
            </a:r>
            <a:r>
              <a:rPr lang="fr-CH" sz="2000" dirty="0"/>
              <a:t>Sciatique gauche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dirty="0"/>
              <a:t>Ou lomboradiculalgie gauche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dirty="0"/>
              <a:t>Ou lombosciatique gauche</a:t>
            </a:r>
          </a:p>
        </p:txBody>
      </p:sp>
    </p:spTree>
    <p:extLst>
      <p:ext uri="{BB962C8B-B14F-4D97-AF65-F5344CB8AC3E}">
        <p14:creationId xmlns:p14="http://schemas.microsoft.com/office/powerpoint/2010/main" val="325257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D7A7E5E-BC76-4710-A813-8AD87C64FF05}"/>
              </a:ext>
            </a:extLst>
          </p:cNvPr>
          <p:cNvGrpSpPr>
            <a:grpSpLocks/>
          </p:cNvGrpSpPr>
          <p:nvPr/>
        </p:nvGrpSpPr>
        <p:grpSpPr bwMode="auto">
          <a:xfrm>
            <a:off x="2302605" y="1771874"/>
            <a:ext cx="7586790" cy="4938887"/>
            <a:chOff x="139886" y="976070"/>
            <a:chExt cx="7321131" cy="4686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A9BA3C-FFAC-4189-A526-10EFF54E2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47" r="30232"/>
            <a:stretch>
              <a:fillRect/>
            </a:stretch>
          </p:blipFill>
          <p:spPr bwMode="auto">
            <a:xfrm>
              <a:off x="139886" y="976070"/>
              <a:ext cx="3148013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C99D10-0293-4641-BBF4-2D4CC724D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1" r="25726"/>
            <a:stretch>
              <a:fillRect/>
            </a:stretch>
          </p:blipFill>
          <p:spPr bwMode="auto">
            <a:xfrm>
              <a:off x="4375530" y="1481377"/>
              <a:ext cx="3085487" cy="379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945F017-9D06-44E8-83B7-11F203AF5227}"/>
              </a:ext>
            </a:extLst>
          </p:cNvPr>
          <p:cNvCxnSpPr/>
          <p:nvPr/>
        </p:nvCxnSpPr>
        <p:spPr>
          <a:xfrm flipH="1" flipV="1">
            <a:off x="4084714" y="4253016"/>
            <a:ext cx="1362456" cy="1463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386F4F7-954F-40E9-872C-A1EE1058E295}"/>
              </a:ext>
            </a:extLst>
          </p:cNvPr>
          <p:cNvCxnSpPr/>
          <p:nvPr/>
        </p:nvCxnSpPr>
        <p:spPr>
          <a:xfrm flipH="1">
            <a:off x="8686800" y="4053347"/>
            <a:ext cx="1325880" cy="1539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A522B9BF-046D-4133-91EF-E35F23127B6F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/>
              <a:t>IRM lombaire</a:t>
            </a:r>
          </a:p>
        </p:txBody>
      </p:sp>
    </p:spTree>
    <p:extLst>
      <p:ext uri="{BB962C8B-B14F-4D97-AF65-F5344CB8AC3E}">
        <p14:creationId xmlns:p14="http://schemas.microsoft.com/office/powerpoint/2010/main" val="351446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65460-95CE-4C93-A619-43032D74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Sciatique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870D3-6921-4F26-9842-7CCA37B6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2000" dirty="0"/>
          </a:p>
          <a:p>
            <a:r>
              <a:rPr lang="fr-CH" sz="2000" dirty="0"/>
              <a:t>Pathologie fréquente</a:t>
            </a:r>
          </a:p>
          <a:p>
            <a:endParaRPr lang="fr-CH" sz="2000" dirty="0"/>
          </a:p>
          <a:p>
            <a:r>
              <a:rPr lang="fr-CH" sz="2000" dirty="0"/>
              <a:t>Douleur : bas du dos + membre inférieur</a:t>
            </a:r>
          </a:p>
          <a:p>
            <a:endParaRPr lang="fr-CH" sz="2000" dirty="0"/>
          </a:p>
          <a:p>
            <a:r>
              <a:rPr lang="fr-CH" sz="2000" dirty="0"/>
              <a:t>Touche le sujet entre 20 et 100 ans</a:t>
            </a:r>
          </a:p>
          <a:p>
            <a:endParaRPr lang="fr-CH" sz="2000" dirty="0"/>
          </a:p>
          <a:p>
            <a:r>
              <a:rPr lang="fr-CH" sz="2000" dirty="0"/>
              <a:t>Causes multiples : hernie discale, canal lombaire rétréci…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DEB37-79EE-48F8-BE35-7C36C6FB9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68" y="265175"/>
            <a:ext cx="1713092" cy="28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27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6D8AA67-5EA9-40E7-9003-2171C42ED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/>
          <a:stretch/>
        </p:blipFill>
        <p:spPr>
          <a:xfrm>
            <a:off x="1765300" y="152400"/>
            <a:ext cx="905912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65460-95CE-4C93-A619-43032D74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Sciatique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870D3-6921-4F26-9842-7CCA37B63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306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CH" sz="2400" b="1" dirty="0"/>
              <a:t>Traitement</a:t>
            </a:r>
          </a:p>
          <a:p>
            <a:pPr marL="0" indent="0">
              <a:buNone/>
            </a:pPr>
            <a:endParaRPr lang="fr-CH" sz="2000" dirty="0"/>
          </a:p>
          <a:p>
            <a:r>
              <a:rPr lang="fr-CH" sz="2000" dirty="0"/>
              <a:t>Repos relatif : maintien si possible des activités</a:t>
            </a:r>
          </a:p>
          <a:p>
            <a:endParaRPr lang="fr-CH" sz="2000" dirty="0"/>
          </a:p>
          <a:p>
            <a:r>
              <a:rPr lang="fr-CH" sz="2000" dirty="0"/>
              <a:t>Physiothérapie active : pas de massage mais plutôt des exercices !</a:t>
            </a:r>
          </a:p>
          <a:p>
            <a:r>
              <a:rPr lang="fr-CH" sz="2000" dirty="0"/>
              <a:t>Médicaments </a:t>
            </a:r>
          </a:p>
          <a:p>
            <a:pPr lvl="1"/>
            <a:r>
              <a:rPr lang="fr-CH" sz="1800" dirty="0"/>
              <a:t>Antidouleur</a:t>
            </a:r>
          </a:p>
          <a:p>
            <a:pPr lvl="1"/>
            <a:r>
              <a:rPr lang="fr-CH" sz="1800" dirty="0"/>
              <a:t>Anti-inflammatoire ou corticoïdes (cortisone)</a:t>
            </a:r>
          </a:p>
          <a:p>
            <a:endParaRPr lang="fr-CH" sz="2000" dirty="0"/>
          </a:p>
          <a:p>
            <a:r>
              <a:rPr lang="fr-CH" sz="2000" dirty="0"/>
              <a:t>Si échec : infiltrations x 1-3</a:t>
            </a:r>
          </a:p>
          <a:p>
            <a:endParaRPr lang="fr-CH" sz="2000" dirty="0"/>
          </a:p>
          <a:p>
            <a:r>
              <a:rPr lang="fr-CH" sz="2000" dirty="0"/>
              <a:t>Si échec ou urgence : chirurgie</a:t>
            </a:r>
          </a:p>
        </p:txBody>
      </p:sp>
    </p:spTree>
    <p:extLst>
      <p:ext uri="{BB962C8B-B14F-4D97-AF65-F5344CB8AC3E}">
        <p14:creationId xmlns:p14="http://schemas.microsoft.com/office/powerpoint/2010/main" val="108384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B74F0-A9E4-480D-B88C-F388CA17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Rhumatisme inflammatoire chronique</a:t>
            </a:r>
          </a:p>
        </p:txBody>
      </p:sp>
    </p:spTree>
    <p:extLst>
      <p:ext uri="{BB962C8B-B14F-4D97-AF65-F5344CB8AC3E}">
        <p14:creationId xmlns:p14="http://schemas.microsoft.com/office/powerpoint/2010/main" val="347013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 du cas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Patiente de 38 ans, formatrice en informatique, cycliste</a:t>
            </a:r>
          </a:p>
          <a:p>
            <a:endParaRPr lang="fr-CH" dirty="0"/>
          </a:p>
          <a:p>
            <a:r>
              <a:rPr lang="fr-CH" dirty="0"/>
              <a:t>Douleur des mains et des pieds depuis 6 mois avec gonflements occasionnels, surtout le matin au réveil</a:t>
            </a:r>
          </a:p>
          <a:p>
            <a:endParaRPr lang="fr-CH" dirty="0"/>
          </a:p>
          <a:p>
            <a:r>
              <a:rPr lang="fr-CH" dirty="0"/>
              <a:t>Réveils nocturnes liés à la douleur</a:t>
            </a:r>
          </a:p>
          <a:p>
            <a:endParaRPr lang="fr-CH" dirty="0"/>
          </a:p>
          <a:p>
            <a:r>
              <a:rPr lang="fr-CH" dirty="0"/>
              <a:t>Radiographies des mains : normale</a:t>
            </a:r>
          </a:p>
        </p:txBody>
      </p:sp>
    </p:spTree>
    <p:extLst>
      <p:ext uri="{BB962C8B-B14F-4D97-AF65-F5344CB8AC3E}">
        <p14:creationId xmlns:p14="http://schemas.microsoft.com/office/powerpoint/2010/main" val="308449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Examen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  <a:p>
            <a:r>
              <a:rPr lang="fr-CH" dirty="0"/>
              <a:t>Plusieurs articulations gonflées au niveau des mains et poignets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Reste des articulations sans particularité</a:t>
            </a:r>
          </a:p>
        </p:txBody>
      </p:sp>
    </p:spTree>
    <p:extLst>
      <p:ext uri="{BB962C8B-B14F-4D97-AF65-F5344CB8AC3E}">
        <p14:creationId xmlns:p14="http://schemas.microsoft.com/office/powerpoint/2010/main" val="36994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Explorations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CH" sz="2000" dirty="0"/>
          </a:p>
          <a:p>
            <a:endParaRPr lang="fr-CH" sz="2000" dirty="0"/>
          </a:p>
          <a:p>
            <a:r>
              <a:rPr lang="fr-CH" sz="2000" dirty="0"/>
              <a:t>Laboratoire</a:t>
            </a:r>
          </a:p>
          <a:p>
            <a:pPr lvl="1"/>
            <a:r>
              <a:rPr lang="fr-CH" sz="1800" dirty="0"/>
              <a:t>Inflammation : élévation de la CRP (protéine C-réactive)</a:t>
            </a:r>
          </a:p>
          <a:p>
            <a:pPr lvl="1"/>
            <a:r>
              <a:rPr lang="fr-CH" sz="1800" dirty="0"/>
              <a:t>Immunologie : Facteur rhumatoïde et anticorps anti-CCP positifs</a:t>
            </a:r>
          </a:p>
          <a:p>
            <a:pPr lvl="1"/>
            <a:endParaRPr lang="fr-CH" sz="1800" dirty="0"/>
          </a:p>
          <a:p>
            <a:r>
              <a:rPr lang="fr-CH" sz="2000" dirty="0"/>
              <a:t>Ultrason : présence de synovites (gonflement articulaire)</a:t>
            </a:r>
          </a:p>
        </p:txBody>
      </p:sp>
    </p:spTree>
    <p:extLst>
      <p:ext uri="{BB962C8B-B14F-4D97-AF65-F5344CB8AC3E}">
        <p14:creationId xmlns:p14="http://schemas.microsoft.com/office/powerpoint/2010/main" val="10016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5A6C4-4045-4B1F-BB06-60F9D078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Présentation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5E9B89-1DAB-4021-AA34-DA7C1D3A3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Dr Romain GAROFOLI – rhumatologue</a:t>
            </a:r>
          </a:p>
          <a:p>
            <a:endParaRPr lang="fr-CH"/>
          </a:p>
          <a:p>
            <a:endParaRPr lang="fr-CH" dirty="0"/>
          </a:p>
          <a:p>
            <a:r>
              <a:rPr lang="fr-CH" dirty="0"/>
              <a:t>Médecin chef HIB (Hôpital Intercantonal de la Broye)</a:t>
            </a:r>
          </a:p>
          <a:p>
            <a:pPr lvl="1"/>
            <a:r>
              <a:rPr lang="fr-CH" dirty="0"/>
              <a:t>Estavayer le Lac</a:t>
            </a:r>
          </a:p>
          <a:p>
            <a:pPr lvl="1"/>
            <a:r>
              <a:rPr lang="fr-CH" dirty="0"/>
              <a:t>Moudon : un vendredi sur 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A51037-FA37-4170-B61B-7572C26A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434" y="190500"/>
            <a:ext cx="270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2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Diagnostic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sz="2800" dirty="0"/>
              <a:t>Polyarthrite rhumatoïde ! </a:t>
            </a:r>
          </a:p>
        </p:txBody>
      </p:sp>
    </p:spTree>
    <p:extLst>
      <p:ext uri="{BB962C8B-B14F-4D97-AF65-F5344CB8AC3E}">
        <p14:creationId xmlns:p14="http://schemas.microsoft.com/office/powerpoint/2010/main" val="78209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Polyarthrite rhumatoïde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CH" sz="2000" dirty="0"/>
          </a:p>
          <a:p>
            <a:r>
              <a:rPr lang="fr-CH" sz="2000" dirty="0"/>
              <a:t>Rhumatisme inflammatoire chronique</a:t>
            </a:r>
          </a:p>
          <a:p>
            <a:endParaRPr lang="fr-CH" sz="2000" dirty="0"/>
          </a:p>
          <a:p>
            <a:r>
              <a:rPr lang="fr-CH" sz="2000" dirty="0"/>
              <a:t>Atteinte des articulations</a:t>
            </a:r>
          </a:p>
          <a:p>
            <a:pPr lvl="1"/>
            <a:r>
              <a:rPr lang="fr-CH" sz="1800" dirty="0"/>
              <a:t>Préférentiellement mains et pieds</a:t>
            </a:r>
          </a:p>
          <a:p>
            <a:pPr lvl="1"/>
            <a:r>
              <a:rPr lang="fr-CH" sz="1800" dirty="0"/>
              <a:t>Toute articulation possible</a:t>
            </a:r>
          </a:p>
          <a:p>
            <a:pPr lvl="1"/>
            <a:endParaRPr lang="fr-CH" sz="1800" dirty="0"/>
          </a:p>
          <a:p>
            <a:r>
              <a:rPr lang="fr-CH" sz="2000" dirty="0"/>
              <a:t>Prévalence : </a:t>
            </a:r>
            <a:r>
              <a:rPr lang="fr-CH" sz="2000" b="1" dirty="0"/>
              <a:t>0.5%</a:t>
            </a:r>
            <a:r>
              <a:rPr lang="fr-CH" sz="2000" dirty="0"/>
              <a:t> de la population</a:t>
            </a:r>
          </a:p>
        </p:txBody>
      </p:sp>
    </p:spTree>
    <p:extLst>
      <p:ext uri="{BB962C8B-B14F-4D97-AF65-F5344CB8AC3E}">
        <p14:creationId xmlns:p14="http://schemas.microsoft.com/office/powerpoint/2010/main" val="182287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Polyarthrite rhumatoïde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02366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2000" dirty="0"/>
          </a:p>
          <a:p>
            <a:r>
              <a:rPr lang="fr-CH" sz="2000" dirty="0"/>
              <a:t>Facteur de risque : tabac</a:t>
            </a:r>
          </a:p>
          <a:p>
            <a:endParaRPr lang="fr-CH" sz="2000" dirty="0"/>
          </a:p>
          <a:p>
            <a:r>
              <a:rPr lang="fr-CH" sz="2000" dirty="0"/>
              <a:t>Sexe : touche plus souvent la femme que l’homme (surtout &lt; 60 ans)</a:t>
            </a:r>
          </a:p>
          <a:p>
            <a:endParaRPr lang="fr-CH" sz="2000" dirty="0"/>
          </a:p>
          <a:p>
            <a:r>
              <a:rPr lang="fr-CH" sz="2000" dirty="0"/>
              <a:t>Âge : </a:t>
            </a:r>
          </a:p>
          <a:p>
            <a:pPr lvl="1"/>
            <a:r>
              <a:rPr lang="fr-CH" sz="1800" dirty="0"/>
              <a:t>Débute souvent autour de 50 ans</a:t>
            </a:r>
          </a:p>
          <a:p>
            <a:pPr lvl="1"/>
            <a:r>
              <a:rPr lang="fr-CH" sz="1800" dirty="0"/>
              <a:t>Peut survenir à tout âge !</a:t>
            </a:r>
          </a:p>
        </p:txBody>
      </p:sp>
    </p:spTree>
    <p:extLst>
      <p:ext uri="{BB962C8B-B14F-4D97-AF65-F5344CB8AC3E}">
        <p14:creationId xmlns:p14="http://schemas.microsoft.com/office/powerpoint/2010/main" val="3547135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Polyarthrite rhumatoïde (3)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400" dirty="0"/>
              <a:t>Traitements</a:t>
            </a:r>
            <a:endParaRPr lang="fr-CH" sz="2000" dirty="0"/>
          </a:p>
          <a:p>
            <a:r>
              <a:rPr lang="fr-CH" sz="2000" dirty="0"/>
              <a:t>Mesures diététiques : </a:t>
            </a:r>
          </a:p>
          <a:p>
            <a:pPr lvl="1"/>
            <a:r>
              <a:rPr lang="fr-CH" sz="1800" dirty="0"/>
              <a:t>Arrêt du tabac</a:t>
            </a:r>
          </a:p>
          <a:p>
            <a:pPr lvl="1"/>
            <a:r>
              <a:rPr lang="fr-CH" sz="1800" dirty="0"/>
              <a:t>Activité physique régulière</a:t>
            </a:r>
          </a:p>
          <a:p>
            <a:pPr lvl="1"/>
            <a:r>
              <a:rPr lang="fr-CH" sz="1800" dirty="0"/>
              <a:t>Alimentation : régime méditerranéen</a:t>
            </a:r>
          </a:p>
          <a:p>
            <a:pPr lvl="1"/>
            <a:endParaRPr lang="fr-CH" sz="1800" dirty="0"/>
          </a:p>
          <a:p>
            <a:r>
              <a:rPr lang="fr-CH" sz="2000" dirty="0"/>
              <a:t>Médicaments = traitement de fond :</a:t>
            </a:r>
          </a:p>
          <a:p>
            <a:pPr lvl="1"/>
            <a:r>
              <a:rPr lang="fr-CH" sz="1800" dirty="0"/>
              <a:t>1</a:t>
            </a:r>
            <a:r>
              <a:rPr lang="fr-CH" sz="1800" baseline="30000" dirty="0"/>
              <a:t>ère</a:t>
            </a:r>
            <a:r>
              <a:rPr lang="fr-CH" sz="1800" dirty="0"/>
              <a:t> ligne : Méthotrexate</a:t>
            </a:r>
          </a:p>
          <a:p>
            <a:pPr lvl="1"/>
            <a:r>
              <a:rPr lang="fr-CH" sz="1800" dirty="0"/>
              <a:t>Si échec : biothérapie</a:t>
            </a:r>
          </a:p>
        </p:txBody>
      </p:sp>
    </p:spTree>
    <p:extLst>
      <p:ext uri="{BB962C8B-B14F-4D97-AF65-F5344CB8AC3E}">
        <p14:creationId xmlns:p14="http://schemas.microsoft.com/office/powerpoint/2010/main" val="260428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Polyarthrite rhumatoïde (4)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400" dirty="0"/>
              <a:t>Histoire de la maladie</a:t>
            </a:r>
            <a:endParaRPr lang="fr-CH" sz="2000" dirty="0"/>
          </a:p>
          <a:p>
            <a:endParaRPr lang="fr-CH" sz="2000" dirty="0"/>
          </a:p>
          <a:p>
            <a:r>
              <a:rPr lang="fr-CH" sz="2000" dirty="0"/>
              <a:t>Maladie chronique</a:t>
            </a:r>
          </a:p>
          <a:p>
            <a:endParaRPr lang="fr-CH" sz="2000" dirty="0"/>
          </a:p>
          <a:p>
            <a:endParaRPr lang="fr-CH" sz="2000" dirty="0"/>
          </a:p>
          <a:p>
            <a:r>
              <a:rPr lang="fr-CH" sz="2000" dirty="0"/>
              <a:t>Objectifs des traitements : </a:t>
            </a:r>
            <a:r>
              <a:rPr lang="fr-CH" sz="2000" b="1" dirty="0"/>
              <a:t>rémission</a:t>
            </a:r>
            <a:r>
              <a:rPr lang="fr-CH" sz="2000" dirty="0"/>
              <a:t> de la maladie</a:t>
            </a:r>
          </a:p>
        </p:txBody>
      </p:sp>
    </p:spTree>
    <p:extLst>
      <p:ext uri="{BB962C8B-B14F-4D97-AF65-F5344CB8AC3E}">
        <p14:creationId xmlns:p14="http://schemas.microsoft.com/office/powerpoint/2010/main" val="56133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22E11-9ED1-4DD8-BA93-1ED60A11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Rhumatisme abarticulaire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94D7F-9589-4D51-A182-7E130154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08" y="396714"/>
            <a:ext cx="3148584" cy="26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9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 du cas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2000" dirty="0"/>
          </a:p>
          <a:p>
            <a:r>
              <a:rPr lang="fr-CH" sz="2000" dirty="0"/>
              <a:t>Patiente de 51 ans consulte pour douleur aiguë de l’épaule droite</a:t>
            </a:r>
          </a:p>
          <a:p>
            <a:pPr marL="0" indent="0">
              <a:buNone/>
            </a:pPr>
            <a:endParaRPr lang="fr-CH" sz="2000" dirty="0"/>
          </a:p>
          <a:p>
            <a:r>
              <a:rPr lang="fr-CH" sz="2000" dirty="0"/>
              <a:t>Pas de contexte traumatique</a:t>
            </a:r>
          </a:p>
          <a:p>
            <a:endParaRPr lang="fr-CH" sz="2000" dirty="0"/>
          </a:p>
          <a:p>
            <a:r>
              <a:rPr lang="fr-CH" sz="2000" dirty="0"/>
              <a:t>Échec d’un traitement par anti-inflammatoire</a:t>
            </a:r>
          </a:p>
        </p:txBody>
      </p:sp>
    </p:spTree>
    <p:extLst>
      <p:ext uri="{BB962C8B-B14F-4D97-AF65-F5344CB8AC3E}">
        <p14:creationId xmlns:p14="http://schemas.microsoft.com/office/powerpoint/2010/main" val="3832473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Examen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2400" dirty="0"/>
          </a:p>
          <a:p>
            <a:r>
              <a:rPr lang="fr-CH" sz="2400" dirty="0"/>
              <a:t>Examen clinique</a:t>
            </a:r>
          </a:p>
          <a:p>
            <a:pPr lvl="1"/>
            <a:r>
              <a:rPr lang="fr-CH" sz="2000" dirty="0"/>
              <a:t>Douleur majeure de l’épaule</a:t>
            </a:r>
          </a:p>
          <a:p>
            <a:pPr lvl="1"/>
            <a:r>
              <a:rPr lang="fr-CH" sz="2000" dirty="0"/>
              <a:t>Mobilisation quasiment impossible</a:t>
            </a:r>
          </a:p>
          <a:p>
            <a:pPr lvl="1"/>
            <a:endParaRPr lang="fr-CH" sz="2000" dirty="0"/>
          </a:p>
          <a:p>
            <a:r>
              <a:rPr lang="fr-CH" sz="2400" dirty="0"/>
              <a:t>Prescription de radiographies</a:t>
            </a:r>
          </a:p>
        </p:txBody>
      </p:sp>
    </p:spTree>
    <p:extLst>
      <p:ext uri="{BB962C8B-B14F-4D97-AF65-F5344CB8AC3E}">
        <p14:creationId xmlns:p14="http://schemas.microsoft.com/office/powerpoint/2010/main" val="1129337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Radiographie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65C5F6B-7F54-4879-B164-9ED63B8CD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28" y="1264555"/>
            <a:ext cx="3703320" cy="5371712"/>
          </a:xfr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E682FAB-E9D4-49CB-8387-545CA177C6A7}"/>
              </a:ext>
            </a:extLst>
          </p:cNvPr>
          <p:cNvCxnSpPr/>
          <p:nvPr/>
        </p:nvCxnSpPr>
        <p:spPr>
          <a:xfrm>
            <a:off x="7424928" y="2551176"/>
            <a:ext cx="12527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760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Traitement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H" sz="2800" dirty="0"/>
              <a:t>Prise en charge</a:t>
            </a:r>
          </a:p>
          <a:p>
            <a:pPr marL="0" indent="0">
              <a:buNone/>
            </a:pPr>
            <a:endParaRPr lang="fr-CH" sz="2400" dirty="0"/>
          </a:p>
          <a:p>
            <a:r>
              <a:rPr lang="fr-CH" sz="2400" dirty="0"/>
              <a:t>Infiltration de la bourse de l’épaule sous ultrasons</a:t>
            </a:r>
            <a:endParaRPr lang="fr-CH" sz="2000" dirty="0"/>
          </a:p>
          <a:p>
            <a:pPr lvl="1"/>
            <a:endParaRPr lang="fr-CH" sz="2000" dirty="0"/>
          </a:p>
          <a:p>
            <a:r>
              <a:rPr lang="fr-CH" sz="2400" dirty="0"/>
              <a:t>Poursuite des anti-inflammatoires quelques jours</a:t>
            </a:r>
          </a:p>
          <a:p>
            <a:endParaRPr lang="fr-CH" sz="2400" dirty="0"/>
          </a:p>
          <a:p>
            <a:endParaRPr lang="fr-CH" sz="2400" dirty="0"/>
          </a:p>
          <a:p>
            <a:pPr marL="0" indent="0">
              <a:buNone/>
            </a:pPr>
            <a:r>
              <a:rPr lang="fr-CH" sz="2400" dirty="0"/>
              <a:t>Évolution rapidement favorable</a:t>
            </a:r>
          </a:p>
        </p:txBody>
      </p:sp>
    </p:spTree>
    <p:extLst>
      <p:ext uri="{BB962C8B-B14F-4D97-AF65-F5344CB8AC3E}">
        <p14:creationId xmlns:p14="http://schemas.microsoft.com/office/powerpoint/2010/main" val="354984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66268-4331-4695-A22C-9322D837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La rhumatologie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E7E817-1153-4FD9-A210-8D3034366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sz="2800" dirty="0"/>
              <a:t>Médecin du rhume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931810-FDEB-4251-945D-7FAE9A90B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318237"/>
            <a:ext cx="2314384" cy="32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59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F06F-A87D-4D42-9635-CDB0B20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Explications du cas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1D7C8-750D-462E-A704-36DFE7F7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sz="2000" dirty="0"/>
              <a:t>Diagnostic : poussée d’un rhumatisme microcristallin de type hydroxyapatite</a:t>
            </a:r>
            <a:endParaRPr lang="fr-CH" sz="1800" dirty="0"/>
          </a:p>
          <a:p>
            <a:pPr lvl="1"/>
            <a:endParaRPr lang="fr-CH" sz="1800" dirty="0"/>
          </a:p>
          <a:p>
            <a:r>
              <a:rPr lang="fr-CH" sz="2000" dirty="0"/>
              <a:t>Traitements possibles</a:t>
            </a:r>
          </a:p>
          <a:p>
            <a:pPr lvl="1"/>
            <a:r>
              <a:rPr lang="fr-CH" sz="1800" dirty="0"/>
              <a:t>Anti-inflammatoires</a:t>
            </a:r>
          </a:p>
          <a:p>
            <a:pPr lvl="1"/>
            <a:r>
              <a:rPr lang="fr-CH" sz="1800" dirty="0"/>
              <a:t>Corticoïdes (cortisone)</a:t>
            </a:r>
          </a:p>
          <a:p>
            <a:pPr lvl="1"/>
            <a:r>
              <a:rPr lang="fr-CH" sz="1800" dirty="0"/>
              <a:t>Infiltration de corticoïdes (cortisone)</a:t>
            </a:r>
          </a:p>
          <a:p>
            <a:pPr lvl="1"/>
            <a:endParaRPr lang="fr-CH" sz="1800" dirty="0"/>
          </a:p>
          <a:p>
            <a:r>
              <a:rPr lang="fr-CH" sz="2000" dirty="0"/>
              <a:t>Evolution favorable après traitement</a:t>
            </a:r>
          </a:p>
          <a:p>
            <a:r>
              <a:rPr lang="fr-CH" sz="2000" dirty="0"/>
              <a:t>Récidive possible</a:t>
            </a:r>
          </a:p>
        </p:txBody>
      </p:sp>
    </p:spTree>
    <p:extLst>
      <p:ext uri="{BB962C8B-B14F-4D97-AF65-F5344CB8AC3E}">
        <p14:creationId xmlns:p14="http://schemas.microsoft.com/office/powerpoint/2010/main" val="2655831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4F221-03DB-4E44-AB6A-0FCE89A9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7F1525-23F2-49EB-B2DC-5DBF1F54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dirty="0"/>
          </a:p>
          <a:p>
            <a:r>
              <a:rPr lang="fr-CH" dirty="0"/>
              <a:t>Le rhumatologue prend en charge :</a:t>
            </a:r>
          </a:p>
          <a:p>
            <a:pPr lvl="1"/>
            <a:r>
              <a:rPr lang="fr-CH" dirty="0"/>
              <a:t>L’ensemble des atteintes musculo-squelettiques</a:t>
            </a:r>
          </a:p>
          <a:p>
            <a:pPr lvl="1"/>
            <a:r>
              <a:rPr lang="fr-CH" dirty="0"/>
              <a:t>Chez des patients de tout âge</a:t>
            </a:r>
          </a:p>
          <a:p>
            <a:pPr lvl="1"/>
            <a:endParaRPr lang="fr-CH" dirty="0"/>
          </a:p>
          <a:p>
            <a:r>
              <a:rPr lang="fr-CH" dirty="0"/>
              <a:t>Quelle que soit </a:t>
            </a:r>
            <a:r>
              <a:rPr lang="fr-CH"/>
              <a:t>la pathologie, il </a:t>
            </a:r>
            <a:r>
              <a:rPr lang="fr-CH" dirty="0"/>
              <a:t>y a toujours des solutions à proposer :</a:t>
            </a:r>
          </a:p>
          <a:p>
            <a:pPr lvl="1"/>
            <a:r>
              <a:rPr lang="fr-CH" dirty="0"/>
              <a:t>Médicaments</a:t>
            </a:r>
          </a:p>
          <a:p>
            <a:pPr lvl="1"/>
            <a:r>
              <a:rPr lang="fr-CH" dirty="0"/>
              <a:t>Physiothérapies</a:t>
            </a:r>
          </a:p>
          <a:p>
            <a:pPr lvl="1"/>
            <a:r>
              <a:rPr lang="fr-CH" dirty="0"/>
              <a:t>Infiltrations</a:t>
            </a:r>
          </a:p>
          <a:p>
            <a:pPr lvl="1"/>
            <a:r>
              <a:rPr lang="fr-CH" dirty="0"/>
              <a:t>Etc.</a:t>
            </a:r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1835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66268-4331-4695-A22C-9322D837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E7E817-1153-4FD9-A210-8D3034366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Rhumatisme, origine</a:t>
            </a:r>
          </a:p>
          <a:p>
            <a:pPr lvl="1"/>
            <a:r>
              <a:rPr lang="fr-CH" dirty="0"/>
              <a:t>Dérive du grec ancien signifiant « flux, écoulement, eau qui coule »</a:t>
            </a:r>
          </a:p>
          <a:p>
            <a:pPr lvl="1"/>
            <a:r>
              <a:rPr lang="fr-CH" dirty="0"/>
              <a:t>Considéré initialement comme un écoulement d’humeur ou de fluides corporels</a:t>
            </a:r>
          </a:p>
          <a:p>
            <a:pPr lvl="1"/>
            <a:endParaRPr lang="fr-CH" dirty="0"/>
          </a:p>
          <a:p>
            <a:r>
              <a:rPr lang="fr-CH" dirty="0"/>
              <a:t>Rhumatisme : douleur du système musculo-squelettique</a:t>
            </a:r>
          </a:p>
          <a:p>
            <a:endParaRPr lang="fr-CH" dirty="0"/>
          </a:p>
          <a:p>
            <a:r>
              <a:rPr lang="fr-CH" dirty="0"/>
              <a:t>Rhumatologue : médecin en charge des rhumatismes</a:t>
            </a:r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975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25ED8-AE58-4655-9229-A95A9D75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Rôles du rhumatologue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75F601-866F-4D39-A8CF-4641767C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/>
              <a:t>Spécialité médicale </a:t>
            </a:r>
          </a:p>
          <a:p>
            <a:pPr lvl="1"/>
            <a:r>
              <a:rPr lang="fr-CH" dirty="0">
                <a:sym typeface="Wingdings" panose="05000000000000000000" pitchFamily="2" charset="2"/>
              </a:rPr>
              <a:t>Pas de chirurgie</a:t>
            </a:r>
          </a:p>
          <a:p>
            <a:pPr lvl="1"/>
            <a:r>
              <a:rPr lang="fr-CH" dirty="0">
                <a:sym typeface="Wingdings" panose="05000000000000000000" pitchFamily="2" charset="2"/>
              </a:rPr>
              <a:t>Réalise infiltrations, parfois ultrasons</a:t>
            </a:r>
          </a:p>
          <a:p>
            <a:endParaRPr lang="fr-CH" dirty="0">
              <a:sym typeface="Wingdings" panose="05000000000000000000" pitchFamily="2" charset="2"/>
            </a:endParaRPr>
          </a:p>
          <a:p>
            <a:r>
              <a:rPr lang="fr-CH" dirty="0"/>
              <a:t>Maladies musculo-squelettiques</a:t>
            </a:r>
          </a:p>
          <a:p>
            <a:pPr lvl="1"/>
            <a:r>
              <a:rPr lang="fr-CH" dirty="0"/>
              <a:t>D’origine inflammatoire : polyarthrite rhumatoïde, spondyloarthrite…</a:t>
            </a:r>
          </a:p>
          <a:p>
            <a:pPr lvl="1"/>
            <a:r>
              <a:rPr lang="fr-CH" dirty="0"/>
              <a:t>D’origine dégénérative : arthrose</a:t>
            </a:r>
          </a:p>
          <a:p>
            <a:pPr lvl="1"/>
            <a:r>
              <a:rPr lang="fr-CH" dirty="0"/>
              <a:t>D’origine abarticulaire : calcifications…</a:t>
            </a:r>
          </a:p>
          <a:p>
            <a:pPr lvl="1"/>
            <a:endParaRPr lang="fr-CH" dirty="0"/>
          </a:p>
          <a:p>
            <a:r>
              <a:rPr lang="fr-CH" dirty="0"/>
              <a:t>Douleurs rachidiennes : lombalgies, cervicalgie, canal lombaire rétréci…</a:t>
            </a:r>
          </a:p>
          <a:p>
            <a:r>
              <a:rPr lang="fr-CH" dirty="0"/>
              <a:t>Maladies osseuses : ostéoporose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4390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25ED8-AE58-4655-9229-A95A9D75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Rôles du rhumatologue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FA7809-7786-46C6-9EE2-82CD5459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6991" y="1849684"/>
            <a:ext cx="3560065" cy="267004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6981D13-9FE2-4E5B-AD84-3B0165BD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73" y="1668641"/>
            <a:ext cx="3062176" cy="23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-LRB-PC0494\Downloads\FV.jpg">
            <a:extLst>
              <a:ext uri="{FF2B5EF4-FFF2-40B4-BE49-F238E27FC236}">
                <a16:creationId xmlns:a16="http://schemas.microsoft.com/office/drawing/2014/main" id="{323C7E3E-F86B-4EFF-A1EC-ADC413E22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6" t="3291" b="2632"/>
          <a:stretch/>
        </p:blipFill>
        <p:spPr bwMode="auto">
          <a:xfrm>
            <a:off x="800794" y="2186717"/>
            <a:ext cx="1994470" cy="44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916D931-4989-419C-8774-C535426A2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164314"/>
            <a:ext cx="2402487" cy="30086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BA0352-DA80-4643-A5BA-F40AEF89F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768" y="4217499"/>
            <a:ext cx="3381375" cy="253450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CB5138-22D6-440C-A426-D78558AD9FE2}"/>
              </a:ext>
            </a:extLst>
          </p:cNvPr>
          <p:cNvSpPr txBox="1"/>
          <p:nvPr/>
        </p:nvSpPr>
        <p:spPr>
          <a:xfrm>
            <a:off x="3181999" y="468774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Cofer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5DB3FA-0A89-4D89-ACC5-F15E6B0FB7EE}"/>
              </a:ext>
            </a:extLst>
          </p:cNvPr>
          <p:cNvSpPr txBox="1"/>
          <p:nvPr/>
        </p:nvSpPr>
        <p:spPr>
          <a:xfrm>
            <a:off x="6194473" y="367976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Cofer</a:t>
            </a:r>
          </a:p>
        </p:txBody>
      </p:sp>
    </p:spTree>
    <p:extLst>
      <p:ext uri="{BB962C8B-B14F-4D97-AF65-F5344CB8AC3E}">
        <p14:creationId xmlns:p14="http://schemas.microsoft.com/office/powerpoint/2010/main" val="199443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25ED8-AE58-4655-9229-A95A9D75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Idées reçues en rhumatologie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75F601-866F-4D39-A8CF-4641767C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CH" dirty="0"/>
          </a:p>
          <a:p>
            <a:r>
              <a:rPr lang="fr-CH" dirty="0"/>
              <a:t>C’est une spécialité qui s’adresse aux personnes âgées</a:t>
            </a:r>
          </a:p>
          <a:p>
            <a:endParaRPr lang="fr-CH" dirty="0"/>
          </a:p>
          <a:p>
            <a:r>
              <a:rPr lang="fr-CH" dirty="0"/>
              <a:t>Les infiltrations sont dangereuses </a:t>
            </a:r>
          </a:p>
          <a:p>
            <a:endParaRPr lang="fr-CH" dirty="0"/>
          </a:p>
          <a:p>
            <a:r>
              <a:rPr lang="fr-CH" dirty="0"/>
              <a:t>Contre l’arthrose on ne peut rien faire</a:t>
            </a:r>
          </a:p>
          <a:p>
            <a:endParaRPr lang="fr-CH" dirty="0"/>
          </a:p>
          <a:p>
            <a:r>
              <a:rPr lang="fr-CH" dirty="0"/>
              <a:t>Les traitements de l’ostéoporose engendrent des fractures</a:t>
            </a:r>
          </a:p>
          <a:p>
            <a:endParaRPr lang="fr-CH" dirty="0"/>
          </a:p>
          <a:p>
            <a:r>
              <a:rPr lang="fr-CH" dirty="0"/>
              <a:t>La radiographie ne sert à rien, il vaut mieux faire une IRM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7720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64057-AA68-4A00-9266-6D8A5236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Rhumatisme dégénératif/mécanique </a:t>
            </a:r>
          </a:p>
        </p:txBody>
      </p:sp>
    </p:spTree>
    <p:extLst>
      <p:ext uri="{BB962C8B-B14F-4D97-AF65-F5344CB8AC3E}">
        <p14:creationId xmlns:p14="http://schemas.microsoft.com/office/powerpoint/2010/main" val="47029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024B6-CFEB-459B-9673-D84BF8FD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 du cas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909C9-794C-4851-B77A-C470738B8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CH" dirty="0"/>
          </a:p>
          <a:p>
            <a:r>
              <a:rPr lang="fr-CH" dirty="0"/>
              <a:t>Patient de 37 ans consulte pour une douleur de la jambe gauche</a:t>
            </a:r>
          </a:p>
          <a:p>
            <a:endParaRPr lang="fr-CH" dirty="0"/>
          </a:p>
          <a:p>
            <a:r>
              <a:rPr lang="fr-CH" dirty="0"/>
              <a:t>Douleur sur le côté de toute la jambe jusqu’à la cheville</a:t>
            </a:r>
          </a:p>
          <a:p>
            <a:endParaRPr lang="fr-CH" dirty="0"/>
          </a:p>
          <a:p>
            <a:r>
              <a:rPr lang="fr-CH" dirty="0"/>
              <a:t>Douleur du bas du dos également</a:t>
            </a:r>
          </a:p>
          <a:p>
            <a:endParaRPr lang="fr-CH" dirty="0"/>
          </a:p>
          <a:p>
            <a:r>
              <a:rPr lang="fr-CH" dirty="0"/>
              <a:t>A essayé de prendre du Dafalgan sans succès</a:t>
            </a:r>
          </a:p>
          <a:p>
            <a:endParaRPr lang="fr-CH" dirty="0"/>
          </a:p>
          <a:p>
            <a:r>
              <a:rPr lang="fr-CH" dirty="0"/>
              <a:t>Évolution depuis 6 semaines</a:t>
            </a:r>
          </a:p>
        </p:txBody>
      </p:sp>
    </p:spTree>
    <p:extLst>
      <p:ext uri="{BB962C8B-B14F-4D97-AF65-F5344CB8AC3E}">
        <p14:creationId xmlns:p14="http://schemas.microsoft.com/office/powerpoint/2010/main" val="51829578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673</TotalTime>
  <Words>678</Words>
  <Application>Microsoft Office PowerPoint</Application>
  <PresentationFormat>Grand écran</PresentationFormat>
  <Paragraphs>213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Brin</vt:lpstr>
      <vt:lpstr>Le rhumatisme :  mythe et réalité</vt:lpstr>
      <vt:lpstr>Présentation </vt:lpstr>
      <vt:lpstr>La rhumatologie </vt:lpstr>
      <vt:lpstr>Introduction </vt:lpstr>
      <vt:lpstr>Rôles du rhumatologue</vt:lpstr>
      <vt:lpstr>Rôles du rhumatologue</vt:lpstr>
      <vt:lpstr>Idées reçues en rhumatologie</vt:lpstr>
      <vt:lpstr>Rhumatisme dégénératif/mécanique </vt:lpstr>
      <vt:lpstr>Présentation du cas </vt:lpstr>
      <vt:lpstr>Examen clinique</vt:lpstr>
      <vt:lpstr>Diagnostic </vt:lpstr>
      <vt:lpstr>Présentation PowerPoint</vt:lpstr>
      <vt:lpstr>Sciatique (1)</vt:lpstr>
      <vt:lpstr>Présentation PowerPoint</vt:lpstr>
      <vt:lpstr>Sciatique (2)</vt:lpstr>
      <vt:lpstr>Rhumatisme inflammatoire chronique</vt:lpstr>
      <vt:lpstr>Présentation du cas</vt:lpstr>
      <vt:lpstr>Examen clinique</vt:lpstr>
      <vt:lpstr>Explorations complémentaires</vt:lpstr>
      <vt:lpstr>Diagnostic</vt:lpstr>
      <vt:lpstr>Polyarthrite rhumatoïde (1)</vt:lpstr>
      <vt:lpstr>Polyarthrite rhumatoïde (2)</vt:lpstr>
      <vt:lpstr>Polyarthrite rhumatoïde (3)</vt:lpstr>
      <vt:lpstr>Polyarthrite rhumatoïde (4)</vt:lpstr>
      <vt:lpstr>Rhumatisme abarticulaire</vt:lpstr>
      <vt:lpstr>Présentation du cas</vt:lpstr>
      <vt:lpstr>Examen clinique</vt:lpstr>
      <vt:lpstr>Radiographie</vt:lpstr>
      <vt:lpstr>Traitement </vt:lpstr>
      <vt:lpstr>Explications du cas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rhumatisme :  mythe et réalité</dc:title>
  <dc:creator>GAROFOLI Romain Maxime</dc:creator>
  <cp:lastModifiedBy>Ligue fribourgeoise contre le rhumatisme</cp:lastModifiedBy>
  <cp:revision>72</cp:revision>
  <dcterms:created xsi:type="dcterms:W3CDTF">2025-03-25T16:48:04Z</dcterms:created>
  <dcterms:modified xsi:type="dcterms:W3CDTF">2025-05-20T07:34:57Z</dcterms:modified>
</cp:coreProperties>
</file>